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81" r:id="rId14"/>
    <p:sldId id="279" r:id="rId15"/>
    <p:sldId id="280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316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F05E56-0E69-464C-A098-80D3EF9DCA39}">
          <p14:sldIdLst>
            <p14:sldId id="256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1"/>
            <p14:sldId id="279"/>
            <p14:sldId id="280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316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9"/>
            <p14:sldId id="310"/>
            <p14:sldId id="311"/>
            <p14:sldId id="312"/>
            <p14:sldId id="313"/>
            <p14:sldId id="314"/>
            <p14:sldId id="315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</p14:sldIdLst>
        </p14:section>
        <p14:section name="Untitled Section" id="{D8168F38-54EA-46C0-BE6F-17A1D46CED9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393" y="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1524001" y="6356350"/>
            <a:ext cx="98238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Build your own 2D Game Engine and Create Great Web Games using HTML5, JavaScript, and WebGL. Sung, Pavleas, Arnez, and Pace, 2015.</a:t>
            </a:r>
          </a:p>
          <a:p>
            <a:pPr algn="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9740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7/25/2016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9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7/25/2016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6953003" y="6356349"/>
            <a:ext cx="4400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 smtClean="0"/>
              <a:t>Ch</a:t>
            </a:r>
            <a:r>
              <a:rPr lang="en-US" dirty="0" smtClean="0"/>
              <a:t> 8: Illumination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18309" y="6356348"/>
            <a:ext cx="4619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Build your own 2D Game Engine. Sung, Pavleas, Arnez, and Pace, 2015.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5638181" y="6332538"/>
            <a:ext cx="1085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8519D8-EF53-49CA-8398-8679FCABDC7B}" type="slidenum">
              <a:rPr lang="en-US" smtClean="0"/>
              <a:t>‹#›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8626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7/25/2016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7/25/2016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84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7/25/2016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94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7/25/2016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8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7/25/2016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03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7/25/2016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31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7/25/2016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0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4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faculty.washington.edu/ksung/2DGameEngine/BookChapters/Chapter8/8.2.SimpleLightShader/public_html/index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faculty.washington.edu/ksung/2DGameEngine/BookChapters/Chapter8/8.3.MultipleLights/public_html/index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cpetry.github.io/NormalMap-Online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faculty.washington.edu/ksung/2DGameEngine/BookChapters/Chapter8/8.4.NormalMapsAndIlluminationShaders/public_html/index.ht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cpetry.github.io/NormalMap-Onlin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faculty.washington.edu/ksung/2DGameEngine/BookChapters/Chapter8/8.1.GlobalAmbient/public_html/index.htm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8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Illumination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924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SimpleShader: to pass global intensity/color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51" y="1568802"/>
            <a:ext cx="11210925" cy="261937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6400" y="4067185"/>
            <a:ext cx="10515600" cy="143012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Values: load directly from DefaultResources! GLOBAL!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828655" y="4714875"/>
            <a:ext cx="10728470" cy="57923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23900" y="3429000"/>
            <a:ext cx="10823575" cy="57923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8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 component modifications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Engine_DefaultResources.js: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867513"/>
            <a:ext cx="119157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0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i="1" dirty="0"/>
              <a:t>Left mouse button</a:t>
            </a:r>
            <a:r>
              <a:rPr lang="en-US" dirty="0"/>
              <a:t>: Increases the global red ambient</a:t>
            </a:r>
          </a:p>
          <a:p>
            <a:pPr lvl="0"/>
            <a:r>
              <a:rPr lang="en-US" i="1" dirty="0"/>
              <a:t>Middle mouse button</a:t>
            </a:r>
            <a:r>
              <a:rPr lang="en-US" dirty="0"/>
              <a:t>: Decreases the global red ambient</a:t>
            </a:r>
          </a:p>
          <a:p>
            <a:pPr lvl="0"/>
            <a:r>
              <a:rPr lang="en-US" i="1" dirty="0"/>
              <a:t>Left/right arrow keys</a:t>
            </a:r>
            <a:r>
              <a:rPr lang="en-US" dirty="0"/>
              <a:t>: Decrease/increase the global ambient intensity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58" y="3503130"/>
            <a:ext cx="11270925" cy="2521768"/>
          </a:xfrm>
          <a:prstGeom prst="rect">
            <a:avLst/>
          </a:prstGeom>
        </p:spPr>
      </p:pic>
      <p:sp>
        <p:nvSpPr>
          <p:cNvPr id="5" name="Content Placeholder 6"/>
          <p:cNvSpPr txBox="1">
            <a:spLocks/>
          </p:cNvSpPr>
          <p:nvPr/>
        </p:nvSpPr>
        <p:spPr>
          <a:xfrm>
            <a:off x="6995108" y="3744858"/>
            <a:ext cx="2029590" cy="63343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err="1" smtClean="0"/>
              <a:t>MyGame.update</a:t>
            </a:r>
            <a:r>
              <a:rPr lang="en-US" sz="2000" dirty="0" smtClean="0"/>
              <a:t>()</a:t>
            </a:r>
            <a:endParaRPr lang="en-US" sz="2000" dirty="0"/>
          </a:p>
        </p:txBody>
      </p:sp>
      <p:sp>
        <p:nvSpPr>
          <p:cNvPr id="6" name="Rounded Rectangle 5"/>
          <p:cNvSpPr/>
          <p:nvPr/>
        </p:nvSpPr>
        <p:spPr>
          <a:xfrm>
            <a:off x="485630" y="3457575"/>
            <a:ext cx="5715145" cy="323850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23780" y="5095875"/>
            <a:ext cx="10944370" cy="323850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66630" y="5715000"/>
            <a:ext cx="10944370" cy="323850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8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Color and Intensity (multiplied)</a:t>
            </a:r>
          </a:p>
          <a:p>
            <a:r>
              <a:rPr lang="en-US" dirty="0" smtClean="0"/>
              <a:t>Values: </a:t>
            </a:r>
          </a:p>
          <a:p>
            <a:pPr lvl="1"/>
            <a:r>
              <a:rPr lang="en-US" dirty="0" smtClean="0"/>
              <a:t>0 to 1 range is “legal”</a:t>
            </a:r>
          </a:p>
          <a:p>
            <a:pPr lvl="1"/>
            <a:r>
              <a:rPr lang="en-US" dirty="0" smtClean="0"/>
              <a:t>BUT: can change to </a:t>
            </a:r>
            <a:r>
              <a:rPr lang="en-US" i="1" dirty="0" smtClean="0"/>
              <a:t>anything</a:t>
            </a:r>
          </a:p>
          <a:p>
            <a:r>
              <a:rPr lang="en-US" dirty="0" smtClean="0"/>
              <a:t>Saturation and Over-saturation</a:t>
            </a:r>
          </a:p>
        </p:txBody>
      </p:sp>
    </p:spTree>
    <p:extLst>
      <p:ext uri="{BB962C8B-B14F-4D97-AF65-F5344CB8AC3E}">
        <p14:creationId xmlns:p14="http://schemas.microsoft.com/office/powerpoint/2010/main" val="261859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Source: Source of energy!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Observe the lights around us</a:t>
            </a:r>
          </a:p>
          <a:p>
            <a:pPr lvl="1"/>
            <a:r>
              <a:rPr lang="en-US" dirty="0" smtClean="0"/>
              <a:t>How to describe </a:t>
            </a:r>
          </a:p>
          <a:p>
            <a:pPr lvl="1"/>
            <a:r>
              <a:rPr lang="en-US" dirty="0" smtClean="0"/>
              <a:t>Geometry of the source can be complex!</a:t>
            </a:r>
          </a:p>
          <a:p>
            <a:r>
              <a:rPr lang="en-US" dirty="0" smtClean="0"/>
              <a:t>For now, focus on a light bulb (the simplest light source?)</a:t>
            </a:r>
          </a:p>
          <a:p>
            <a:pPr lvl="1"/>
            <a:r>
              <a:rPr lang="en-US" dirty="0" smtClean="0"/>
              <a:t>A point light source</a:t>
            </a:r>
          </a:p>
          <a:p>
            <a:r>
              <a:rPr lang="en-US" dirty="0" smtClean="0"/>
              <a:t>Later: </a:t>
            </a:r>
          </a:p>
          <a:p>
            <a:pPr lvl="1"/>
            <a:r>
              <a:rPr lang="en-US" dirty="0" smtClean="0"/>
              <a:t>The Sun (</a:t>
            </a:r>
            <a:r>
              <a:rPr lang="en-US" dirty="0"/>
              <a:t>d</a:t>
            </a:r>
            <a:r>
              <a:rPr lang="en-US" dirty="0" smtClean="0"/>
              <a:t>irectional light)</a:t>
            </a:r>
          </a:p>
          <a:p>
            <a:pPr lvl="1"/>
            <a:r>
              <a:rPr lang="en-US" dirty="0" smtClean="0"/>
              <a:t>Desk lamp: Spotlight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9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" r="2635"/>
          <a:stretch/>
        </p:blipFill>
        <p:spPr bwMode="auto">
          <a:xfrm>
            <a:off x="4419600" y="808038"/>
            <a:ext cx="777240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Must work in 3D!</a:t>
            </a:r>
          </a:p>
          <a:p>
            <a:r>
              <a:rPr lang="en-US" dirty="0" smtClean="0"/>
              <a:t>Illumination volume</a:t>
            </a:r>
          </a:p>
          <a:p>
            <a:pPr lvl="1"/>
            <a:r>
              <a:rPr lang="en-US" dirty="0" smtClean="0"/>
              <a:t>A Sphere</a:t>
            </a:r>
          </a:p>
          <a:p>
            <a:pPr lvl="1"/>
            <a:r>
              <a:rPr lang="en-US" dirty="0" smtClean="0"/>
              <a:t>Inside: On</a:t>
            </a:r>
          </a:p>
          <a:p>
            <a:pPr lvl="1"/>
            <a:r>
              <a:rPr lang="en-US" dirty="0" smtClean="0"/>
              <a:t>Outside: Off</a:t>
            </a:r>
          </a:p>
          <a:p>
            <a:r>
              <a:rPr lang="en-US" dirty="0" smtClean="0"/>
              <a:t>On 2D plane</a:t>
            </a:r>
          </a:p>
          <a:p>
            <a:pPr lvl="1"/>
            <a:r>
              <a:rPr lang="en-US" dirty="0" smtClean="0"/>
              <a:t>Illuminates a circle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6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of a light: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Light On or Off</a:t>
            </a:r>
          </a:p>
          <a:p>
            <a:r>
              <a:rPr lang="en-US" dirty="0" smtClean="0"/>
              <a:t>Light Radius</a:t>
            </a:r>
          </a:p>
          <a:p>
            <a:r>
              <a:rPr lang="en-US" dirty="0" smtClean="0"/>
              <a:t>Light position: </a:t>
            </a:r>
          </a:p>
          <a:p>
            <a:pPr lvl="1"/>
            <a:r>
              <a:rPr lang="en-US" dirty="0" smtClean="0"/>
              <a:t>In 3D! (with Z! </a:t>
            </a:r>
            <a:r>
              <a:rPr lang="en-US" dirty="0" smtClean="0">
                <a:sym typeface="Wingdings" panose="05000000000000000000" pitchFamily="2" charset="2"/>
              </a:rPr>
              <a:t>)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Z-value is important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Z == 0 is our world!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Light Color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All in Fragment </a:t>
            </a:r>
            <a:r>
              <a:rPr lang="en-US" dirty="0" err="1" smtClean="0">
                <a:sym typeface="Wingdings" panose="05000000000000000000" pitchFamily="2" charset="2"/>
              </a:rPr>
              <a:t>Shader</a:t>
            </a:r>
            <a:r>
              <a:rPr lang="en-US" dirty="0" smtClean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Only changes pixel value!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06" y="1320800"/>
            <a:ext cx="715481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93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of 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Light parameters in </a:t>
            </a:r>
            <a:br>
              <a:rPr lang="en-US" dirty="0" smtClean="0"/>
            </a:br>
            <a:r>
              <a:rPr lang="en-US" dirty="0" smtClean="0"/>
              <a:t>    Fragment </a:t>
            </a:r>
            <a:r>
              <a:rPr lang="en-US" dirty="0" err="1" smtClean="0"/>
              <a:t>Shader</a:t>
            </a:r>
            <a:r>
              <a:rPr lang="en-US" dirty="0" smtClean="0"/>
              <a:t> only</a:t>
            </a:r>
          </a:p>
          <a:p>
            <a:pPr lvl="6"/>
            <a:endParaRPr lang="en-US" dirty="0" smtClean="0"/>
          </a:p>
          <a:p>
            <a:r>
              <a:rPr lang="en-US" dirty="0" smtClean="0"/>
              <a:t>Use same </a:t>
            </a:r>
            <a:r>
              <a:rPr lang="en-US" dirty="0" err="1" smtClean="0"/>
              <a:t>TextureVS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(why not </a:t>
            </a:r>
            <a:r>
              <a:rPr lang="en-US" dirty="0" err="1" smtClean="0"/>
              <a:t>SimpleVS</a:t>
            </a:r>
            <a:r>
              <a:rPr lang="en-US" dirty="0" smtClean="0"/>
              <a:t>?)</a:t>
            </a:r>
          </a:p>
          <a:p>
            <a:pPr lvl="5"/>
            <a:endParaRPr lang="en-US" dirty="0"/>
          </a:p>
          <a:p>
            <a:r>
              <a:rPr lang="en-US" dirty="0" err="1" smtClean="0"/>
              <a:t>LightShader</a:t>
            </a:r>
            <a:r>
              <a:rPr lang="en-US" dirty="0" smtClean="0"/>
              <a:t>/</a:t>
            </a:r>
            <a:r>
              <a:rPr lang="en-US" dirty="0" err="1" smtClean="0"/>
              <a:t>LightRenderable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to support light parameters</a:t>
            </a:r>
          </a:p>
        </p:txBody>
      </p:sp>
      <p:pic>
        <p:nvPicPr>
          <p:cNvPr id="4" name="Picture 3" descr="8-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733" y="1173584"/>
            <a:ext cx="5906037" cy="46091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009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i="1" dirty="0"/>
              <a:t>WASD keys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smtClean="0"/>
              <a:t>hero </a:t>
            </a:r>
          </a:p>
          <a:p>
            <a:pPr lvl="0"/>
            <a:r>
              <a:rPr lang="en-US" b="1" i="1" dirty="0" smtClean="0"/>
              <a:t>WASD </a:t>
            </a:r>
            <a:r>
              <a:rPr lang="en-US" b="1" i="1" dirty="0"/>
              <a:t>keys + </a:t>
            </a:r>
            <a:r>
              <a:rPr lang="en-US" b="1" i="1" dirty="0" smtClean="0"/>
              <a:t>LMB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hero and light</a:t>
            </a:r>
            <a:endParaRPr lang="en-US" dirty="0"/>
          </a:p>
          <a:p>
            <a:pPr lvl="0"/>
            <a:r>
              <a:rPr lang="en-US" b="1" i="1" dirty="0"/>
              <a:t>Left/right arrow key</a:t>
            </a:r>
            <a:r>
              <a:rPr lang="en-US" b="1" dirty="0"/>
              <a:t>: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    </a:t>
            </a:r>
            <a:r>
              <a:rPr lang="en-US" dirty="0" smtClean="0"/>
              <a:t>light </a:t>
            </a:r>
            <a:r>
              <a:rPr lang="en-US" dirty="0"/>
              <a:t>intensity </a:t>
            </a:r>
          </a:p>
          <a:p>
            <a:pPr lvl="0"/>
            <a:r>
              <a:rPr lang="en-US" b="1" i="1" dirty="0"/>
              <a:t>Z/X key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smtClean="0"/>
              <a:t>light </a:t>
            </a:r>
            <a:r>
              <a:rPr lang="en-US" dirty="0"/>
              <a:t>Z position</a:t>
            </a:r>
          </a:p>
          <a:p>
            <a:pPr lvl="0"/>
            <a:r>
              <a:rPr lang="en-US" b="1" i="1" dirty="0"/>
              <a:t>C/V key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smtClean="0"/>
              <a:t>light </a:t>
            </a:r>
            <a:r>
              <a:rPr lang="en-US" dirty="0"/>
              <a:t>radius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8.2: Simple Light </a:t>
            </a:r>
            <a:r>
              <a:rPr lang="en-US" dirty="0" err="1" smtClean="0"/>
              <a:t>Shader</a:t>
            </a:r>
            <a:r>
              <a:rPr lang="en-US" dirty="0" smtClean="0"/>
              <a:t> Project</a:t>
            </a:r>
            <a:endParaRPr lang="en-US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17" y="1676399"/>
            <a:ext cx="6219208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239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8.2: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understand </a:t>
            </a:r>
            <a:r>
              <a:rPr lang="en-US" dirty="0"/>
              <a:t>how to simulate the illumination effects from a point light</a:t>
            </a:r>
          </a:p>
          <a:p>
            <a:pPr lvl="0"/>
            <a:r>
              <a:rPr lang="en-US" dirty="0" smtClean="0"/>
              <a:t>experience </a:t>
            </a:r>
            <a:r>
              <a:rPr lang="en-US" dirty="0"/>
              <a:t>illumination results from a point light</a:t>
            </a:r>
          </a:p>
          <a:p>
            <a:pPr lvl="0"/>
            <a:r>
              <a:rPr lang="en-US" dirty="0" smtClean="0"/>
              <a:t>implement </a:t>
            </a:r>
            <a:r>
              <a:rPr lang="en-US" dirty="0"/>
              <a:t>a GLSL shader that supports point light illumination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8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Chapter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Understand the parameters of simple illumination models</a:t>
            </a:r>
          </a:p>
          <a:p>
            <a:pPr lvl="0"/>
            <a:r>
              <a:rPr lang="en-US" dirty="0"/>
              <a:t>Define infrastructure supports for working with multiple light sources</a:t>
            </a:r>
          </a:p>
          <a:p>
            <a:pPr lvl="0"/>
            <a:r>
              <a:rPr lang="en-US" dirty="0" smtClean="0"/>
              <a:t>Understand the </a:t>
            </a:r>
            <a:r>
              <a:rPr lang="en-US" dirty="0"/>
              <a:t>basics of diffuse reflection and normal mapping </a:t>
            </a:r>
          </a:p>
          <a:p>
            <a:pPr lvl="0"/>
            <a:r>
              <a:rPr lang="en-US" dirty="0"/>
              <a:t>Understand the basics of specular reflection and the Phong illumination model</a:t>
            </a:r>
          </a:p>
          <a:p>
            <a:pPr lvl="0"/>
            <a:r>
              <a:rPr lang="en-US" dirty="0"/>
              <a:t>Implement GLSL </a:t>
            </a:r>
            <a:r>
              <a:rPr lang="en-US" dirty="0" err="1"/>
              <a:t>shaders</a:t>
            </a:r>
            <a:r>
              <a:rPr lang="en-US" dirty="0"/>
              <a:t> to simulate diffuse and specular reflection and the Phong illumination model</a:t>
            </a:r>
          </a:p>
          <a:p>
            <a:pPr lvl="0"/>
            <a:r>
              <a:rPr lang="en-US" dirty="0"/>
              <a:t>Create and manipulate point, directional, and spotlights</a:t>
            </a:r>
          </a:p>
          <a:p>
            <a:pPr lvl="0"/>
            <a:r>
              <a:rPr lang="en-US" dirty="0"/>
              <a:t>Simulate shadows with the </a:t>
            </a:r>
            <a:r>
              <a:rPr lang="en-US" dirty="0" err="1"/>
              <a:t>WebGL</a:t>
            </a:r>
            <a:r>
              <a:rPr lang="en-US" dirty="0"/>
              <a:t> stencil </a:t>
            </a:r>
            <a:r>
              <a:rPr lang="en-US" dirty="0" smtClean="0"/>
              <a:t>buffer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3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GLSL Fragment </a:t>
            </a:r>
            <a:r>
              <a:rPr lang="en-US" dirty="0" err="1" smtClean="0"/>
              <a:t>Shader</a:t>
            </a:r>
            <a:r>
              <a:rPr lang="en-US" dirty="0" smtClean="0"/>
              <a:t>: </a:t>
            </a:r>
            <a:r>
              <a:rPr lang="en-US" dirty="0" err="1" smtClean="0"/>
              <a:t>LightFS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parameters</a:t>
            </a:r>
          </a:p>
          <a:p>
            <a:r>
              <a:rPr lang="en-US" dirty="0" smtClean="0"/>
              <a:t>WATCH OUT!!</a:t>
            </a:r>
          </a:p>
          <a:p>
            <a:pPr lvl="1"/>
            <a:r>
              <a:rPr lang="en-US" dirty="0" smtClean="0"/>
              <a:t>Position and radius</a:t>
            </a:r>
          </a:p>
          <a:p>
            <a:pPr lvl="1"/>
            <a:r>
              <a:rPr lang="en-US" dirty="0" smtClean="0"/>
              <a:t>Values in pixel space!!?</a:t>
            </a:r>
          </a:p>
          <a:p>
            <a:pPr lvl="1"/>
            <a:r>
              <a:rPr lang="en-US" dirty="0" smtClean="0"/>
              <a:t>You will see later!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338" y="1648884"/>
            <a:ext cx="55721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577113" y="3551573"/>
            <a:ext cx="5370285" cy="520893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1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LightFS</a:t>
            </a:r>
            <a:r>
              <a:rPr lang="en-US" dirty="0" smtClean="0"/>
              <a:t>: the main()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83" y="1448858"/>
            <a:ext cx="9410700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6755068" y="2432380"/>
            <a:ext cx="1296731" cy="443973"/>
          </a:xfrm>
          <a:prstGeom prst="wedgeRoundRectCallout">
            <a:avLst>
              <a:gd name="adj1" fmla="val -25088"/>
              <a:gd name="adj2" fmla="val 11256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Current pixel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843315" y="3115733"/>
            <a:ext cx="6352418" cy="237067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7974269" y="3617713"/>
            <a:ext cx="2312731" cy="443973"/>
          </a:xfrm>
          <a:prstGeom prst="wedgeRoundRectCallout">
            <a:avLst>
              <a:gd name="adj1" fmla="val -39452"/>
              <a:gd name="adj2" fmla="val -110560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Results in units of pixels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94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the Light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One-to-one of the Fragment </a:t>
            </a:r>
            <a:r>
              <a:rPr lang="en-US" dirty="0" err="1" smtClean="0"/>
              <a:t>Shader</a:t>
            </a:r>
            <a:r>
              <a:rPr lang="en-US" dirty="0" smtClean="0"/>
              <a:t> parameters</a:t>
            </a:r>
          </a:p>
          <a:p>
            <a:r>
              <a:rPr lang="en-US" dirty="0" smtClean="0"/>
              <a:t>Define: LightShader.js to </a:t>
            </a:r>
          </a:p>
          <a:p>
            <a:pPr lvl="1"/>
            <a:r>
              <a:rPr lang="en-US" dirty="0" smtClean="0"/>
              <a:t>pass this information to the Fragment </a:t>
            </a:r>
            <a:r>
              <a:rPr lang="en-US" dirty="0" err="1" smtClean="0"/>
              <a:t>Shader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Boring: setter/getter not shown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480" y="3360209"/>
            <a:ext cx="77247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793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10"/>
          <a:stretch/>
        </p:blipFill>
        <p:spPr bwMode="auto">
          <a:xfrm>
            <a:off x="227013" y="1884098"/>
            <a:ext cx="7265988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LightShader.js</a:t>
            </a:r>
            <a:endParaRPr lang="en-US" dirty="0"/>
          </a:p>
        </p:txBody>
      </p:sp>
      <p:pic>
        <p:nvPicPr>
          <p:cNvPr id="4" name="Picture 3" descr="8-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3"/>
          <a:stretch/>
        </p:blipFill>
        <p:spPr bwMode="auto">
          <a:xfrm>
            <a:off x="7564526" y="1591734"/>
            <a:ext cx="4601567" cy="431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683798" y="2782111"/>
            <a:ext cx="6352418" cy="376136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4589043" y="901430"/>
            <a:ext cx="2312731" cy="885963"/>
          </a:xfrm>
          <a:prstGeom prst="wedgeRoundRectCallout">
            <a:avLst>
              <a:gd name="adj1" fmla="val -55996"/>
              <a:gd name="adj2" fmla="val 16457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Job: send the content to the Fragment Shader!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5745408" y="5322138"/>
            <a:ext cx="2312731" cy="885963"/>
          </a:xfrm>
          <a:prstGeom prst="wedgeRoundRectCallout">
            <a:avLst>
              <a:gd name="adj1" fmla="val -39171"/>
              <a:gd name="adj2" fmla="val -82836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Connection to the attributes in the FS!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09219" y="4056259"/>
            <a:ext cx="6796772" cy="975781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5796354" y="5330408"/>
            <a:ext cx="2312731" cy="885963"/>
          </a:xfrm>
          <a:prstGeom prst="wedgeRoundRectCallout">
            <a:avLst>
              <a:gd name="adj1" fmla="val 100193"/>
              <a:gd name="adj2" fmla="val -2940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Connection to the attributes in the FS!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143874" y="2762250"/>
            <a:ext cx="1806991" cy="885825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086850" y="4894459"/>
            <a:ext cx="962024" cy="975781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4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LightShader.activateShader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518180"/>
            <a:ext cx="808672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881" y="3676650"/>
            <a:ext cx="7572375" cy="31813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02743" y="1919592"/>
            <a:ext cx="7608439" cy="376136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335932" y="2898843"/>
            <a:ext cx="3028545" cy="321036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615114" y="434971"/>
            <a:ext cx="2831100" cy="3114652"/>
            <a:chOff x="8615114" y="434971"/>
            <a:chExt cx="2831100" cy="3114652"/>
          </a:xfrm>
        </p:grpSpPr>
        <p:pic>
          <p:nvPicPr>
            <p:cNvPr id="9" name="Picture 8" descr="8-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33" t="27868" r="31999"/>
            <a:stretch/>
          </p:blipFill>
          <p:spPr bwMode="auto">
            <a:xfrm>
              <a:off x="8615114" y="434971"/>
              <a:ext cx="2831100" cy="3114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8615114" y="1465634"/>
              <a:ext cx="2091797" cy="1044102"/>
            </a:xfrm>
            <a:prstGeom prst="rect">
              <a:avLst/>
            </a:prstGeom>
            <a:solidFill>
              <a:schemeClr val="bg1">
                <a:lumMod val="65000"/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4569191" y="4649675"/>
            <a:ext cx="5994732" cy="494753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/>
          <p:cNvSpPr/>
          <p:nvPr/>
        </p:nvSpPr>
        <p:spPr>
          <a:xfrm>
            <a:off x="1923485" y="5012513"/>
            <a:ext cx="2312731" cy="885963"/>
          </a:xfrm>
          <a:prstGeom prst="wedgeRoundRectCallout">
            <a:avLst>
              <a:gd name="adj1" fmla="val 62296"/>
              <a:gd name="adj2" fmla="val -7373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All positions and size in pixel space!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01125" y="2762250"/>
            <a:ext cx="990600" cy="828674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0096500" y="2676524"/>
            <a:ext cx="1028700" cy="904875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1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3" grpId="0" animBg="1"/>
      <p:bldP spid="15" grpId="0" animBg="1"/>
      <p:bldP spid="15" grpId="1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LightRenderable</a:t>
            </a:r>
            <a:r>
              <a:rPr lang="en-US" dirty="0" smtClean="0"/>
              <a:t>: for Game Programmer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err="1" smtClean="0"/>
              <a:t>mLight</a:t>
            </a:r>
            <a:r>
              <a:rPr lang="en-US" dirty="0" smtClean="0"/>
              <a:t>: is the only addition to </a:t>
            </a:r>
            <a:r>
              <a:rPr lang="en-US" dirty="0" err="1" smtClean="0"/>
              <a:t>SpriteAnimateRenderable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735" y="2389189"/>
            <a:ext cx="9426576" cy="201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1721216" y="3382850"/>
            <a:ext cx="3250834" cy="494753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1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LightRenderable</a:t>
            </a:r>
            <a:r>
              <a:rPr lang="en-US" dirty="0" smtClean="0"/>
              <a:t>: draw and </a:t>
            </a:r>
            <a:r>
              <a:rPr lang="en-US" dirty="0" err="1" smtClean="0"/>
              <a:t>setLight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Draw: sets </a:t>
            </a:r>
            <a:r>
              <a:rPr lang="en-US" dirty="0" err="1" smtClean="0"/>
              <a:t>renderable</a:t>
            </a:r>
            <a:r>
              <a:rPr lang="en-US" dirty="0" smtClean="0"/>
              <a:t> light to the </a:t>
            </a:r>
            <a:r>
              <a:rPr lang="en-US" dirty="0" err="1" smtClean="0"/>
              <a:t>LightShader</a:t>
            </a:r>
            <a:r>
              <a:rPr lang="en-US" dirty="0" smtClean="0"/>
              <a:t>!</a:t>
            </a:r>
          </a:p>
          <a:p>
            <a:r>
              <a:rPr lang="en-US" dirty="0" smtClean="0"/>
              <a:t>Remember: </a:t>
            </a:r>
            <a:br>
              <a:rPr lang="en-US" dirty="0" smtClean="0"/>
            </a:br>
            <a:r>
              <a:rPr lang="en-US" dirty="0" smtClean="0"/>
              <a:t>   </a:t>
            </a:r>
            <a:r>
              <a:rPr lang="en-US" dirty="0" err="1" smtClean="0"/>
              <a:t>LightShader</a:t>
            </a:r>
            <a:r>
              <a:rPr lang="en-US" dirty="0" smtClean="0"/>
              <a:t> is shared!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637" y="3234269"/>
            <a:ext cx="67151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730991" y="3525725"/>
            <a:ext cx="6470284" cy="494753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7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DefaultResources.js: default </a:t>
            </a:r>
            <a:r>
              <a:rPr lang="en-US" dirty="0" err="1" smtClean="0"/>
              <a:t>LightShader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use </a:t>
            </a:r>
            <a:r>
              <a:rPr lang="en-US" dirty="0" err="1" smtClean="0"/>
              <a:t>kTextureVS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99" y="1862138"/>
            <a:ext cx="49530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0" y="3867150"/>
            <a:ext cx="68199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2884715" y="5325533"/>
            <a:ext cx="5886752" cy="297064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8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325" y="1266824"/>
            <a:ext cx="6137450" cy="3059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Pixel Space!! (From WC)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24675" cy="4351338"/>
              </a:xfrm>
            </p:spPr>
            <p:txBody>
              <a:bodyPr>
                <a:normAutofit lnSpcReduction="10000"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Invert: </a:t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𝑊𝐶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𝑚𝑖𝑛𝑊𝐶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×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𝑤𝑐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𝐷𝐶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𝑊𝐶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𝑚𝑖𝑛𝑊𝐶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)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𝑤𝑐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24675" cy="4351338"/>
              </a:xfrm>
              <a:blipFill rotWithShape="1">
                <a:blip r:embed="rId3"/>
                <a:stretch>
                  <a:fillRect l="-1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99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 in Pixel Space!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 per-object re-computation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60" y="2285040"/>
            <a:ext cx="31432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50" y="3963655"/>
            <a:ext cx="1071562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925" y="1451602"/>
            <a:ext cx="6467475" cy="28860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Content Placeholder 6"/>
          <p:cNvSpPr txBox="1">
            <a:spLocks/>
          </p:cNvSpPr>
          <p:nvPr/>
        </p:nvSpPr>
        <p:spPr>
          <a:xfrm>
            <a:off x="4074173" y="2777165"/>
            <a:ext cx="2029590" cy="63343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Camera.js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6772276" y="3816351"/>
                <a:ext cx="4133850" cy="1593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𝑊𝐶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</a:rPr>
                            <m:t>𝑚𝑖𝑛𝑊𝐶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latin typeface="Cambria Math"/>
                        </a:rPr>
                        <m:t>)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/>
                                </a:rPr>
                                <m:t>𝑤𝑐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𝐷𝐶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𝑊𝐶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𝑚𝑖𝑛𝑊𝐶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)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𝑤𝑐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6" y="3816351"/>
                <a:ext cx="4133850" cy="15938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7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Illumination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Math formulation: of energy transfer</a:t>
            </a:r>
          </a:p>
          <a:p>
            <a:pPr lvl="1"/>
            <a:r>
              <a:rPr lang="en-US" dirty="0" smtClean="0"/>
              <a:t>to compute final color for an scene</a:t>
            </a:r>
          </a:p>
          <a:p>
            <a:pPr lvl="1"/>
            <a:r>
              <a:rPr lang="en-US" dirty="0" smtClean="0"/>
              <a:t>Direct illumination: energy received from the source (light source)</a:t>
            </a:r>
          </a:p>
          <a:p>
            <a:pPr lvl="1"/>
            <a:r>
              <a:rPr lang="en-US" dirty="0" smtClean="0"/>
              <a:t>Indirect (global) illumination: energy received from reflection</a:t>
            </a:r>
          </a:p>
          <a:p>
            <a:r>
              <a:rPr lang="en-US" dirty="0" smtClean="0"/>
              <a:t>Important for games:</a:t>
            </a:r>
          </a:p>
          <a:p>
            <a:pPr lvl="1"/>
            <a:r>
              <a:rPr lang="en-US" dirty="0" smtClean="0"/>
              <a:t>Basic aesthetic</a:t>
            </a:r>
          </a:p>
          <a:p>
            <a:pPr lvl="1"/>
            <a:r>
              <a:rPr lang="en-US" dirty="0" smtClean="0"/>
              <a:t>Support dramatic effects:</a:t>
            </a:r>
          </a:p>
          <a:p>
            <a:pPr lvl="2"/>
            <a:r>
              <a:rPr lang="en-US" dirty="0" smtClean="0"/>
              <a:t>Sense of Horror: Dark surrounding with only a torch light</a:t>
            </a:r>
          </a:p>
          <a:p>
            <a:pPr lvl="2"/>
            <a:r>
              <a:rPr lang="en-US" dirty="0" smtClean="0"/>
              <a:t>Sense of Danger: flickering of red emergency lights</a:t>
            </a:r>
          </a:p>
          <a:p>
            <a:r>
              <a:rPr lang="en-US" dirty="0" smtClean="0"/>
              <a:t>Realism: Only as important as games required</a:t>
            </a:r>
          </a:p>
          <a:p>
            <a:pPr lvl="1"/>
            <a:r>
              <a:rPr lang="en-US" dirty="0" smtClean="0"/>
              <a:t>Surreal: e.g., negative light source (possible)!</a:t>
            </a:r>
          </a:p>
        </p:txBody>
      </p:sp>
    </p:spTree>
    <p:extLst>
      <p:ext uri="{BB962C8B-B14F-4D97-AF65-F5344CB8AC3E}">
        <p14:creationId xmlns:p14="http://schemas.microsoft.com/office/powerpoint/2010/main" val="249056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Camera_Xform.js: transform support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09" y="5389562"/>
            <a:ext cx="61150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29" y="2630487"/>
            <a:ext cx="1027747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863" y="4459816"/>
            <a:ext cx="5553075" cy="762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7353299" y="1749425"/>
                <a:ext cx="4486275" cy="13557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𝑊𝐶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</a:rPr>
                            <m:t>𝑚𝑖𝑛𝑊𝐶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latin typeface="Cambria Math"/>
                        </a:rPr>
                        <m:t>)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/>
                                </a:rPr>
                                <m:t>𝑤𝑐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𝐷𝐶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𝑊𝐶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𝑚𝑖𝑛𝑊𝐶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)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𝑤𝑐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3299" y="1749425"/>
                <a:ext cx="4486275" cy="1355725"/>
              </a:xfrm>
              <a:prstGeom prst="rect">
                <a:avLst/>
              </a:prstGeom>
              <a:blipFill rotWithShape="1">
                <a:blip r:embed="rId5"/>
                <a:stretch>
                  <a:fillRect t="-44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57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57" y="231310"/>
            <a:ext cx="10515600" cy="1325563"/>
          </a:xfrm>
        </p:spPr>
        <p:txBody>
          <a:bodyPr/>
          <a:lstStyle/>
          <a:p>
            <a:r>
              <a:rPr lang="en-US" dirty="0" smtClean="0"/>
              <a:t>Objects in </a:t>
            </a:r>
            <a:r>
              <a:rPr lang="en-US" dirty="0" err="1" smtClean="0"/>
              <a:t>MyGame</a:t>
            </a:r>
            <a:r>
              <a:rPr lang="en-US" dirty="0" smtClean="0"/>
              <a:t> …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Hero: reference 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 err="1" smtClean="0"/>
              <a:t>LightRenderable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Minion: also reference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 err="1" smtClean="0"/>
              <a:t>LightRenderable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LightRenderable</a:t>
            </a:r>
            <a:r>
              <a:rPr lang="en-US" dirty="0" smtClean="0"/>
              <a:t>: subclass from </a:t>
            </a:r>
            <a:r>
              <a:rPr lang="en-US" dirty="0" err="1" smtClean="0"/>
              <a:t>SpriteAnimateRenderable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Light shine on animated object!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013" y="1141684"/>
            <a:ext cx="5514975" cy="1990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013" y="3267346"/>
            <a:ext cx="58769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4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light with </a:t>
            </a:r>
            <a:r>
              <a:rPr lang="en-US" dirty="0" err="1" smtClean="0"/>
              <a:t>MyGme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the light to Hero and Left-Minion</a:t>
            </a:r>
          </a:p>
          <a:p>
            <a:r>
              <a:rPr lang="en-US" dirty="0" smtClean="0"/>
              <a:t>BUT not Right-Minion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345" y="2854132"/>
            <a:ext cx="85248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4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Observe: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i="1" dirty="0"/>
              <a:t>WASD </a:t>
            </a:r>
            <a:r>
              <a:rPr lang="en-US" b="1" i="1" dirty="0" smtClean="0"/>
              <a:t>keys</a:t>
            </a:r>
            <a:r>
              <a:rPr lang="en-US" b="1" dirty="0"/>
              <a:t> </a:t>
            </a:r>
            <a:r>
              <a:rPr lang="en-US" b="1" dirty="0" smtClean="0"/>
              <a:t>+ LMB:</a:t>
            </a:r>
          </a:p>
          <a:p>
            <a:pPr lvl="1"/>
            <a:r>
              <a:rPr lang="en-US" dirty="0" smtClean="0"/>
              <a:t>Move to Left-Minion</a:t>
            </a:r>
            <a:r>
              <a:rPr lang="en-US" dirty="0" smtClean="0">
                <a:sym typeface="Wingdings" panose="05000000000000000000" pitchFamily="2" charset="2"/>
              </a:rPr>
              <a:t> Illuminated!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Move to Right-Minion, not illuminated (no light)!</a:t>
            </a:r>
            <a:endParaRPr lang="en-US" dirty="0" smtClean="0"/>
          </a:p>
          <a:p>
            <a:pPr lvl="0"/>
            <a:r>
              <a:rPr lang="en-US" b="1" i="1" dirty="0" smtClean="0"/>
              <a:t>Left/right </a:t>
            </a:r>
            <a:r>
              <a:rPr lang="en-US" b="1" i="1" dirty="0"/>
              <a:t>arrow key</a:t>
            </a:r>
            <a:r>
              <a:rPr lang="en-US" b="1" dirty="0"/>
              <a:t>: </a:t>
            </a:r>
            <a:r>
              <a:rPr lang="en-US" dirty="0" smtClean="0"/>
              <a:t>observe light increase/decrease</a:t>
            </a:r>
            <a:endParaRPr lang="en-US" b="1" dirty="0"/>
          </a:p>
          <a:p>
            <a:pPr lvl="0"/>
            <a:r>
              <a:rPr lang="en-US" b="1" i="1" dirty="0" smtClean="0"/>
              <a:t>Z/X </a:t>
            </a:r>
            <a:r>
              <a:rPr lang="en-US" b="1" i="1" dirty="0"/>
              <a:t>key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smtClean="0"/>
              <a:t>light </a:t>
            </a:r>
            <a:r>
              <a:rPr lang="en-US" dirty="0"/>
              <a:t>Z </a:t>
            </a:r>
            <a:r>
              <a:rPr lang="en-US" dirty="0" smtClean="0"/>
              <a:t>position</a:t>
            </a:r>
          </a:p>
          <a:p>
            <a:pPr lvl="1"/>
            <a:r>
              <a:rPr lang="en-US" dirty="0" smtClean="0"/>
              <a:t>Can move light to the negative plane!</a:t>
            </a:r>
          </a:p>
          <a:p>
            <a:pPr lvl="1"/>
            <a:r>
              <a:rPr lang="en-US" dirty="0" smtClean="0"/>
              <a:t>There is a max illuminated circle size (radius of the light)</a:t>
            </a:r>
            <a:endParaRPr lang="en-US" dirty="0"/>
          </a:p>
          <a:p>
            <a:pPr lvl="0"/>
            <a:r>
              <a:rPr lang="en-US" b="1" i="1" dirty="0"/>
              <a:t>C/V key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smtClean="0"/>
              <a:t>light radius</a:t>
            </a:r>
          </a:p>
          <a:p>
            <a:pPr lvl="1"/>
            <a:r>
              <a:rPr lang="en-US" dirty="0" smtClean="0"/>
              <a:t>Illuminated circle size can grow to anything!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2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Cool?</a:t>
            </a:r>
          </a:p>
          <a:p>
            <a:pPr lvl="1"/>
            <a:r>
              <a:rPr lang="en-US" dirty="0" smtClean="0"/>
              <a:t>Light illumination is pretty cool?</a:t>
            </a:r>
          </a:p>
          <a:p>
            <a:r>
              <a:rPr lang="en-US" dirty="0" smtClean="0"/>
              <a:t>No Cool!</a:t>
            </a:r>
          </a:p>
          <a:p>
            <a:pPr lvl="1"/>
            <a:r>
              <a:rPr lang="en-US" dirty="0" smtClean="0"/>
              <a:t>Very restrictive, only one light!</a:t>
            </a:r>
          </a:p>
          <a:p>
            <a:pPr lvl="1"/>
            <a:r>
              <a:rPr lang="en-US" dirty="0" smtClean="0"/>
              <a:t>Light does not model a light bulb?!</a:t>
            </a:r>
          </a:p>
        </p:txBody>
      </p:sp>
    </p:spTree>
    <p:extLst>
      <p:ext uri="{BB962C8B-B14F-4D97-AF65-F5344CB8AC3E}">
        <p14:creationId xmlns:p14="http://schemas.microsoft.com/office/powerpoint/2010/main" val="121681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-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900" y="1418334"/>
            <a:ext cx="6295360" cy="43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Light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Fragment shader</a:t>
            </a:r>
            <a:br>
              <a:rPr lang="en-US" dirty="0" smtClean="0"/>
            </a:br>
            <a:r>
              <a:rPr lang="en-US" dirty="0" smtClean="0"/>
              <a:t>  with an Array of Light!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21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659" y="1690688"/>
            <a:ext cx="5210175" cy="3667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to a light </a:t>
            </a:r>
            <a:r>
              <a:rPr lang="en-US" dirty="0"/>
              <a:t>b</a:t>
            </a:r>
            <a:r>
              <a:rPr lang="en-US" dirty="0" smtClean="0"/>
              <a:t>ulb: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Illuminated circle boundary</a:t>
            </a:r>
          </a:p>
          <a:p>
            <a:pPr lvl="1"/>
            <a:r>
              <a:rPr lang="en-US" dirty="0" smtClean="0"/>
              <a:t>Should be soft (gradual) </a:t>
            </a:r>
            <a:br>
              <a:rPr lang="en-US" dirty="0" smtClean="0"/>
            </a:br>
            <a:r>
              <a:rPr lang="en-US" dirty="0" smtClean="0"/>
              <a:t>  light energy dies off </a:t>
            </a:r>
            <a:br>
              <a:rPr lang="en-US" dirty="0" smtClean="0"/>
            </a:br>
            <a:r>
              <a:rPr lang="en-US" dirty="0" smtClean="0"/>
              <a:t>  according to distance</a:t>
            </a:r>
          </a:p>
          <a:p>
            <a:pPr lvl="1"/>
            <a:r>
              <a:rPr lang="en-US" dirty="0" smtClean="0"/>
              <a:t>Distance Attenuation</a:t>
            </a:r>
          </a:p>
          <a:p>
            <a:r>
              <a:rPr lang="en-US" dirty="0" smtClean="0"/>
              <a:t>Implementation:</a:t>
            </a:r>
          </a:p>
          <a:p>
            <a:pPr lvl="1"/>
            <a:r>
              <a:rPr lang="en-US" dirty="0" smtClean="0"/>
              <a:t>Near/Far cutoff</a:t>
            </a:r>
          </a:p>
          <a:p>
            <a:pPr lvl="1"/>
            <a:r>
              <a:rPr lang="en-US" dirty="0" smtClean="0"/>
              <a:t>&lt;Near: all illuminate</a:t>
            </a:r>
          </a:p>
          <a:p>
            <a:pPr lvl="1"/>
            <a:r>
              <a:rPr lang="en-US" dirty="0" smtClean="0"/>
              <a:t>&gt;Far: no illuminate</a:t>
            </a:r>
          </a:p>
          <a:p>
            <a:pPr lvl="1"/>
            <a:r>
              <a:rPr lang="en-US" dirty="0" smtClean="0"/>
              <a:t>In between: drops of gradually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5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8.3: Multiple Lights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i="1" dirty="0" smtClean="0"/>
              <a:t>WASD</a:t>
            </a:r>
            <a:r>
              <a:rPr lang="en-US" b="1" dirty="0" smtClean="0"/>
              <a:t>:</a:t>
            </a:r>
            <a:r>
              <a:rPr lang="en-US" dirty="0" smtClean="0"/>
              <a:t> hero</a:t>
            </a:r>
            <a:endParaRPr lang="en-US" dirty="0"/>
          </a:p>
          <a:p>
            <a:pPr lvl="0"/>
            <a:r>
              <a:rPr lang="en-US" b="1" i="1" dirty="0" smtClean="0"/>
              <a:t>0-3</a:t>
            </a:r>
            <a:r>
              <a:rPr lang="en-US" dirty="0"/>
              <a:t>: Select </a:t>
            </a:r>
            <a:r>
              <a:rPr lang="en-US" dirty="0" smtClean="0"/>
              <a:t>light</a:t>
            </a:r>
            <a:endParaRPr lang="en-US" dirty="0"/>
          </a:p>
          <a:p>
            <a:pPr lvl="0"/>
            <a:r>
              <a:rPr lang="en-US" b="1" i="1" dirty="0" smtClean="0"/>
              <a:t>Arrow</a:t>
            </a:r>
            <a:r>
              <a:rPr lang="en-US" b="1" dirty="0" smtClean="0"/>
              <a:t>: </a:t>
            </a:r>
            <a:r>
              <a:rPr lang="en-US" dirty="0" smtClean="0"/>
              <a:t>Selected light</a:t>
            </a:r>
            <a:endParaRPr lang="en-US" dirty="0"/>
          </a:p>
          <a:p>
            <a:pPr lvl="0"/>
            <a:r>
              <a:rPr lang="en-US" b="1" i="1" dirty="0" smtClean="0"/>
              <a:t>Z/X</a:t>
            </a:r>
            <a:r>
              <a:rPr lang="en-US" b="1" dirty="0" smtClean="0"/>
              <a:t>:</a:t>
            </a:r>
            <a:r>
              <a:rPr lang="en-US" dirty="0" smtClean="0"/>
              <a:t> light </a:t>
            </a:r>
            <a:r>
              <a:rPr lang="en-US" dirty="0"/>
              <a:t>z position</a:t>
            </a:r>
          </a:p>
          <a:p>
            <a:pPr lvl="0"/>
            <a:r>
              <a:rPr lang="en-US" b="1" i="1" dirty="0" smtClean="0"/>
              <a:t>C/V: </a:t>
            </a:r>
            <a:r>
              <a:rPr lang="en-US" dirty="0" smtClean="0"/>
              <a:t>near cut-off</a:t>
            </a:r>
          </a:p>
          <a:p>
            <a:pPr lvl="0"/>
            <a:r>
              <a:rPr lang="en-US" b="1" i="1" dirty="0" smtClean="0"/>
              <a:t>B/N</a:t>
            </a:r>
            <a:r>
              <a:rPr lang="en-US" b="1" dirty="0" smtClean="0"/>
              <a:t>: </a:t>
            </a:r>
            <a:r>
              <a:rPr lang="en-US" dirty="0" smtClean="0"/>
              <a:t>far cut-off</a:t>
            </a:r>
            <a:endParaRPr lang="en-US" dirty="0"/>
          </a:p>
          <a:p>
            <a:pPr lvl="0"/>
            <a:r>
              <a:rPr lang="en-US" b="1" i="1" dirty="0" smtClean="0"/>
              <a:t>K/L</a:t>
            </a:r>
            <a:r>
              <a:rPr lang="en-US" dirty="0" smtClean="0"/>
              <a:t>: intensity</a:t>
            </a:r>
            <a:endParaRPr lang="en-US" dirty="0"/>
          </a:p>
          <a:p>
            <a:pPr lvl="0"/>
            <a:r>
              <a:rPr lang="en-US" b="1" i="1" dirty="0" smtClean="0"/>
              <a:t>H</a:t>
            </a:r>
            <a:r>
              <a:rPr lang="en-US" dirty="0" smtClean="0"/>
              <a:t>: </a:t>
            </a:r>
            <a:r>
              <a:rPr lang="en-US" dirty="0"/>
              <a:t>Toggles </a:t>
            </a:r>
            <a:r>
              <a:rPr lang="en-US" dirty="0" smtClean="0"/>
              <a:t>on/off</a:t>
            </a:r>
            <a:endParaRPr lang="en-US" dirty="0"/>
          </a:p>
          <a:p>
            <a:endParaRPr lang="en-US" b="1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549" y="1586609"/>
            <a:ext cx="5546945" cy="415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8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8.3: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build infrastructure to support </a:t>
            </a:r>
            <a:r>
              <a:rPr lang="en-US" dirty="0"/>
              <a:t>multiple light </a:t>
            </a:r>
            <a:r>
              <a:rPr lang="en-US" dirty="0" smtClean="0"/>
              <a:t>sources</a:t>
            </a:r>
          </a:p>
          <a:p>
            <a:pPr lvl="1"/>
            <a:r>
              <a:rPr lang="en-US" dirty="0" smtClean="0"/>
              <a:t>in the </a:t>
            </a:r>
            <a:r>
              <a:rPr lang="en-US" dirty="0"/>
              <a:t>engine and in GLSL shaders</a:t>
            </a:r>
          </a:p>
          <a:p>
            <a:pPr lvl="0"/>
            <a:r>
              <a:rPr lang="en-US" dirty="0" smtClean="0"/>
              <a:t>understand </a:t>
            </a:r>
            <a:r>
              <a:rPr lang="en-US" dirty="0"/>
              <a:t>and examine the distance attenuation effects of light </a:t>
            </a:r>
          </a:p>
          <a:p>
            <a:pPr lvl="0"/>
            <a:r>
              <a:rPr lang="en-US" dirty="0" smtClean="0"/>
              <a:t>experience </a:t>
            </a:r>
            <a:r>
              <a:rPr lang="en-US" dirty="0"/>
              <a:t>controlling and manipulating multiple light sources in a scene</a:t>
            </a:r>
          </a:p>
        </p:txBody>
      </p:sp>
    </p:spTree>
    <p:extLst>
      <p:ext uri="{BB962C8B-B14F-4D97-AF65-F5344CB8AC3E}">
        <p14:creationId xmlns:p14="http://schemas.microsoft.com/office/powerpoint/2010/main" val="98588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8-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039" y="712883"/>
            <a:ext cx="6295360" cy="43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LightFS.glsl</a:t>
            </a:r>
            <a:r>
              <a:rPr lang="en-US" dirty="0" smtClean="0"/>
              <a:t>: Array support!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104" y="1690688"/>
            <a:ext cx="7878056" cy="435133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976618" y="2087871"/>
            <a:ext cx="4331363" cy="804011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91125" y="3016251"/>
            <a:ext cx="4416856" cy="1201194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851249" y="3513396"/>
            <a:ext cx="2229667" cy="720347"/>
            <a:chOff x="5851249" y="3513396"/>
            <a:chExt cx="2229667" cy="720347"/>
          </a:xfrm>
        </p:grpSpPr>
        <p:sp>
          <p:nvSpPr>
            <p:cNvPr id="5" name="Rounded Rectangular Callout 4"/>
            <p:cNvSpPr/>
            <p:nvPr/>
          </p:nvSpPr>
          <p:spPr>
            <a:xfrm>
              <a:off x="5851249" y="3523114"/>
              <a:ext cx="2229667" cy="700911"/>
            </a:xfrm>
            <a:prstGeom prst="wedgeRoundRectCallout">
              <a:avLst>
                <a:gd name="adj1" fmla="val 135267"/>
                <a:gd name="adj2" fmla="val 126282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Must be the same size!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5851249" y="3532832"/>
              <a:ext cx="2229667" cy="700911"/>
            </a:xfrm>
            <a:prstGeom prst="wedgeRoundRectCallout">
              <a:avLst>
                <a:gd name="adj1" fmla="val 135267"/>
                <a:gd name="adj2" fmla="val -127211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Must be the same size!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ular Callout 10"/>
            <p:cNvSpPr/>
            <p:nvPr/>
          </p:nvSpPr>
          <p:spPr>
            <a:xfrm>
              <a:off x="5851249" y="3513396"/>
              <a:ext cx="2229667" cy="700911"/>
            </a:xfrm>
            <a:prstGeom prst="wedgeRoundRectCallout">
              <a:avLst>
                <a:gd name="adj1" fmla="val -133136"/>
                <a:gd name="adj2" fmla="val 273711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Must be the same size!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Rounded Rectangle 12"/>
          <p:cNvSpPr/>
          <p:nvPr/>
        </p:nvSpPr>
        <p:spPr>
          <a:xfrm>
            <a:off x="618104" y="4224024"/>
            <a:ext cx="4414813" cy="1559741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18104" y="5649951"/>
            <a:ext cx="7878056" cy="398654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0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3" grpId="0" animBg="1"/>
      <p:bldP spid="13" grpId="1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 of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Ambient Light: background light (secondary illumination)</a:t>
            </a:r>
          </a:p>
          <a:p>
            <a:r>
              <a:rPr lang="en-US" dirty="0" smtClean="0"/>
              <a:t>Simple light sources: how energy leaves sources</a:t>
            </a:r>
          </a:p>
          <a:p>
            <a:r>
              <a:rPr lang="en-US" dirty="0" smtClean="0"/>
              <a:t>Reflection models: how energy </a:t>
            </a:r>
            <a:r>
              <a:rPr lang="en-US" dirty="0"/>
              <a:t>is </a:t>
            </a:r>
            <a:r>
              <a:rPr lang="en-US" dirty="0" smtClean="0"/>
              <a:t>reflected </a:t>
            </a:r>
            <a:r>
              <a:rPr lang="en-US" dirty="0"/>
              <a:t>to the eye</a:t>
            </a:r>
            <a:endParaRPr lang="en-US" dirty="0" smtClean="0"/>
          </a:p>
          <a:p>
            <a:pPr lvl="1"/>
            <a:r>
              <a:rPr lang="en-US" dirty="0" smtClean="0"/>
              <a:t>Diffuse and Specular reflection</a:t>
            </a:r>
            <a:r>
              <a:rPr lang="en-US" dirty="0"/>
              <a:t> </a:t>
            </a:r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Introduce the idea of “</a:t>
            </a:r>
            <a:r>
              <a:rPr lang="en-US" i="1" dirty="0" smtClean="0"/>
              <a:t>material property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Light source types:</a:t>
            </a:r>
          </a:p>
          <a:p>
            <a:pPr lvl="1"/>
            <a:r>
              <a:rPr lang="en-US" dirty="0" smtClean="0"/>
              <a:t>How to model different ways of energy leaving a source</a:t>
            </a:r>
          </a:p>
          <a:p>
            <a:r>
              <a:rPr lang="en-US" dirty="0" smtClean="0"/>
              <a:t>Shadows: inter-object occlusion</a:t>
            </a:r>
          </a:p>
          <a:p>
            <a:pPr lvl="1"/>
            <a:r>
              <a:rPr lang="en-US" dirty="0" smtClean="0"/>
              <a:t>A first pass approximation</a:t>
            </a:r>
          </a:p>
        </p:txBody>
      </p:sp>
    </p:spTree>
    <p:extLst>
      <p:ext uri="{BB962C8B-B14F-4D97-AF65-F5344CB8AC3E}">
        <p14:creationId xmlns:p14="http://schemas.microsoft.com/office/powerpoint/2010/main" val="229601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 </a:t>
            </a:r>
            <a:r>
              <a:rPr lang="en-US" dirty="0" err="1" smtClean="0"/>
              <a:t>lightEffect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145" y="1690688"/>
            <a:ext cx="8667750" cy="41529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392930" y="2690037"/>
            <a:ext cx="5833060" cy="2149591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1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LightFS</a:t>
            </a:r>
            <a:r>
              <a:rPr lang="en-US" dirty="0" smtClean="0"/>
              <a:t>: The Light Fragment Shader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07" y="1581333"/>
            <a:ext cx="9401175" cy="505777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636357" y="1690688"/>
            <a:ext cx="3509423" cy="1129025"/>
          </a:xfrm>
          <a:prstGeom prst="wedgeRoundRectCallout">
            <a:avLst>
              <a:gd name="adj1" fmla="val -40053"/>
              <a:gd name="adj2" fmla="val 9234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Loop control must be a constant!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At runtime, cannot decide how many to loop over! Must loop over lights even if they are switched-off!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419707" y="3241288"/>
            <a:ext cx="2535044" cy="282497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5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Light.js: with cut-offs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Boring setter/getter: not shown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073" y="2206878"/>
            <a:ext cx="77724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1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LightSet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5122" y="1956207"/>
            <a:ext cx="78009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0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ShaderLightAtIndex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communicate to </a:t>
            </a:r>
            <a:r>
              <a:rPr lang="en-US" dirty="0" err="1" smtClean="0"/>
              <a:t>LightFS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 err="1" smtClean="0"/>
              <a:t>ShaderLightAtIndex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is connected to one</a:t>
            </a:r>
            <a:br>
              <a:rPr lang="en-US" dirty="0" smtClean="0"/>
            </a:br>
            <a:r>
              <a:rPr lang="en-US" dirty="0" smtClean="0"/>
              <a:t>   </a:t>
            </a:r>
            <a:r>
              <a:rPr lang="en-US" dirty="0" err="1" smtClean="0"/>
              <a:t>uLights</a:t>
            </a:r>
            <a:r>
              <a:rPr lang="en-US" dirty="0" smtClean="0"/>
              <a:t>[] array element!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896640" y="-353374"/>
            <a:ext cx="6295360" cy="4357998"/>
            <a:chOff x="6013302" y="1493469"/>
            <a:chExt cx="6295360" cy="4357998"/>
          </a:xfrm>
        </p:grpSpPr>
        <p:pic>
          <p:nvPicPr>
            <p:cNvPr id="4" name="Picture 3" descr="8-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302" y="1493469"/>
              <a:ext cx="6295360" cy="4357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ounded Rectangle 4"/>
            <p:cNvSpPr/>
            <p:nvPr/>
          </p:nvSpPr>
          <p:spPr>
            <a:xfrm>
              <a:off x="8355979" y="3293326"/>
              <a:ext cx="1910577" cy="2483005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71" y="4102100"/>
            <a:ext cx="104394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0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799782" y="1690688"/>
            <a:ext cx="6295360" cy="4357998"/>
            <a:chOff x="6013302" y="1493469"/>
            <a:chExt cx="6295360" cy="4357998"/>
          </a:xfrm>
        </p:grpSpPr>
        <p:pic>
          <p:nvPicPr>
            <p:cNvPr id="6" name="Picture 5" descr="8-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302" y="1493469"/>
              <a:ext cx="6295360" cy="4357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ounded Rectangle 6"/>
            <p:cNvSpPr/>
            <p:nvPr/>
          </p:nvSpPr>
          <p:spPr>
            <a:xfrm>
              <a:off x="8355979" y="3293326"/>
              <a:ext cx="1910577" cy="2483005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ShaderLightAtIndex.loadtoShader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67" y="2261257"/>
            <a:ext cx="76866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8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LightShader.js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957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3921"/>
          <a:stretch/>
        </p:blipFill>
        <p:spPr>
          <a:xfrm>
            <a:off x="292215" y="1690688"/>
            <a:ext cx="7108902" cy="431482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23919" y="3100039"/>
            <a:ext cx="4978133" cy="996176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23918" y="4425601"/>
            <a:ext cx="6412925" cy="1120271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460274" y="1419128"/>
            <a:ext cx="6295360" cy="4357998"/>
            <a:chOff x="6013302" y="1493469"/>
            <a:chExt cx="6295360" cy="4357998"/>
          </a:xfrm>
        </p:grpSpPr>
        <p:pic>
          <p:nvPicPr>
            <p:cNvPr id="8" name="Picture 7" descr="8-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302" y="1493469"/>
              <a:ext cx="6295360" cy="4357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ounded Rectangle 8"/>
            <p:cNvSpPr/>
            <p:nvPr/>
          </p:nvSpPr>
          <p:spPr>
            <a:xfrm>
              <a:off x="8355979" y="3293326"/>
              <a:ext cx="1910577" cy="2483005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817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LightShader.activateShader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277350" cy="42957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240952" y="4591807"/>
            <a:ext cx="5509253" cy="1120271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6283128" y="3541364"/>
            <a:ext cx="3509423" cy="775324"/>
          </a:xfrm>
          <a:prstGeom prst="wedgeRoundRectCallout">
            <a:avLst>
              <a:gd name="adj1" fmla="val -40053"/>
              <a:gd name="adj2" fmla="val 9234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Must switch-off un-used lights! </a:t>
            </a:r>
          </a:p>
          <a:p>
            <a:r>
              <a:rPr lang="en-US" sz="1600" dirty="0" err="1" smtClean="0">
                <a:solidFill>
                  <a:schemeClr val="tx1"/>
                </a:solidFill>
              </a:rPr>
              <a:t>LightFS</a:t>
            </a:r>
            <a:r>
              <a:rPr lang="en-US" sz="1600" dirty="0" smtClean="0">
                <a:solidFill>
                  <a:schemeClr val="tx1"/>
                </a:solidFill>
              </a:rPr>
              <a:t> will loop through all </a:t>
            </a:r>
            <a:r>
              <a:rPr lang="en-US" sz="1600" dirty="0" err="1" smtClean="0">
                <a:solidFill>
                  <a:schemeClr val="tx1"/>
                </a:solidFill>
              </a:rPr>
              <a:t>uLights</a:t>
            </a:r>
            <a:r>
              <a:rPr lang="en-US" sz="1600" dirty="0" smtClean="0">
                <a:solidFill>
                  <a:schemeClr val="tx1"/>
                </a:solidFill>
              </a:rPr>
              <a:t>[] for each pixel!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61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LightRenderable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460" y="4387639"/>
            <a:ext cx="6810375" cy="1085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20" y="1962025"/>
            <a:ext cx="9601200" cy="199072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932013" y="2957387"/>
            <a:ext cx="3305450" cy="504690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584737" y="4690946"/>
            <a:ext cx="4158033" cy="257167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5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lights</a:t>
            </a:r>
          </a:p>
          <a:p>
            <a:pPr lvl="1"/>
            <a:r>
              <a:rPr lang="en-US" dirty="0" smtClean="0"/>
              <a:t>Cool!?</a:t>
            </a:r>
          </a:p>
          <a:p>
            <a:r>
              <a:rPr lang="en-US" dirty="0" smtClean="0"/>
              <a:t>Distance attenuation: softer more gentle effects</a:t>
            </a:r>
          </a:p>
          <a:p>
            <a:pPr lvl="1"/>
            <a:r>
              <a:rPr lang="en-US" dirty="0" smtClean="0"/>
              <a:t>More like real world?</a:t>
            </a:r>
          </a:p>
          <a:p>
            <a:r>
              <a:rPr lang="en-US" dirty="0" smtClean="0"/>
              <a:t>The entire world appears flat!?</a:t>
            </a:r>
          </a:p>
          <a:p>
            <a:pPr lvl="1"/>
            <a:r>
              <a:rPr lang="en-US" dirty="0" smtClean="0"/>
              <a:t>Lack of sense of object </a:t>
            </a:r>
            <a:r>
              <a:rPr lang="en-US" smtClean="0"/>
              <a:t>geometric shape/contour</a:t>
            </a:r>
            <a:r>
              <a:rPr lang="en-US" dirty="0" smtClean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22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Ambient 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Objects are visible: even when all lights are switched off</a:t>
            </a:r>
          </a:p>
          <a:p>
            <a:r>
              <a:rPr lang="en-US" dirty="0" smtClean="0"/>
              <a:t>Reason? Secondary illumination</a:t>
            </a:r>
          </a:p>
          <a:p>
            <a:pPr lvl="1"/>
            <a:r>
              <a:rPr lang="en-US" dirty="0" smtClean="0"/>
              <a:t>Light sources that are not directly visible to the eye</a:t>
            </a:r>
          </a:p>
          <a:p>
            <a:pPr lvl="1"/>
            <a:r>
              <a:rPr lang="en-US" dirty="0" smtClean="0"/>
              <a:t>Objects inter-reflect lights from sources</a:t>
            </a:r>
          </a:p>
          <a:p>
            <a:r>
              <a:rPr lang="en-US" dirty="0" smtClean="0"/>
              <a:t>Characteristics</a:t>
            </a:r>
          </a:p>
          <a:p>
            <a:pPr lvl="1"/>
            <a:r>
              <a:rPr lang="en-US" dirty="0" smtClean="0"/>
              <a:t>Smooth illuminated results (no sharp boundaries)</a:t>
            </a:r>
          </a:p>
          <a:p>
            <a:pPr lvl="1"/>
            <a:r>
              <a:rPr lang="en-US" dirty="0" smtClean="0"/>
              <a:t>Color bleeds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Global illumination (</a:t>
            </a:r>
            <a:r>
              <a:rPr lang="en-US" dirty="0" err="1" smtClean="0"/>
              <a:t>Radiosity</a:t>
            </a:r>
            <a:r>
              <a:rPr lang="en-US" dirty="0" smtClean="0"/>
              <a:t>): Expensive</a:t>
            </a:r>
          </a:p>
          <a:p>
            <a:pPr lvl="1"/>
            <a:r>
              <a:rPr lang="en-US" dirty="0" smtClean="0"/>
              <a:t>Our solution: approximate with constant!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99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World: Objects (images) without contour!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Lack of </a:t>
            </a:r>
            <a:r>
              <a:rPr lang="en-US" i="1" dirty="0"/>
              <a:t>N</a:t>
            </a:r>
            <a:r>
              <a:rPr lang="en-US" i="1" dirty="0" smtClean="0"/>
              <a:t>ormal </a:t>
            </a:r>
            <a:r>
              <a:rPr lang="en-US" dirty="0" smtClean="0"/>
              <a:t>vector! (in 3D)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663" y="2706585"/>
            <a:ext cx="83915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9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Diffuse Reflection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Defined completely by relationship between light and surface</a:t>
                </a:r>
              </a:p>
              <a:p>
                <a:pPr lvl="1"/>
                <a:r>
                  <a:rPr lang="en-US" dirty="0" smtClean="0"/>
                  <a:t>Independent from viewer position</a:t>
                </a:r>
              </a:p>
              <a:p>
                <a:r>
                  <a:rPr lang="en-US" i="1" dirty="0" smtClean="0"/>
                  <a:t>Relationship: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i="1" dirty="0" smtClean="0"/>
                  <a:t> </a:t>
                </a:r>
              </a:p>
              <a:p>
                <a:pPr lvl="1"/>
                <a:r>
                  <a:rPr lang="en-US" dirty="0" smtClean="0"/>
                  <a:t>Shines </a:t>
                </a:r>
                <a:r>
                  <a:rPr lang="en-US" b="1" i="1" dirty="0" smtClean="0"/>
                  <a:t>directly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on surface: Max</a:t>
                </a:r>
              </a:p>
              <a:p>
                <a:pPr lvl="1"/>
                <a:r>
                  <a:rPr lang="en-US" dirty="0"/>
                  <a:t>Shines </a:t>
                </a:r>
                <a:r>
                  <a:rPr lang="en-US" b="1" i="1" dirty="0" err="1" smtClean="0"/>
                  <a:t>perpendicually</a:t>
                </a:r>
                <a:r>
                  <a:rPr lang="en-US" b="1" i="1" dirty="0" smtClean="0"/>
                  <a:t> </a:t>
                </a:r>
                <a:r>
                  <a:rPr lang="en-US" dirty="0" smtClean="0"/>
                  <a:t>on </a:t>
                </a:r>
                <a:r>
                  <a:rPr lang="en-US" dirty="0"/>
                  <a:t>surface</a:t>
                </a:r>
                <a:r>
                  <a:rPr lang="en-US" dirty="0" smtClean="0"/>
                  <a:t>: Min</a:t>
                </a:r>
              </a:p>
              <a:p>
                <a:r>
                  <a:rPr lang="en-US" dirty="0" smtClean="0"/>
                  <a:t>Note: vector directions</a:t>
                </a:r>
              </a:p>
              <a:p>
                <a:pPr lvl="1"/>
                <a:r>
                  <a:rPr lang="en-US" dirty="0" smtClean="0"/>
                  <a:t>Point away from point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56" y="2571008"/>
            <a:ext cx="3753429" cy="275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17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Diffuse vs constant color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i="1" dirty="0"/>
                  <a:t> </a:t>
                </a:r>
                <a:r>
                  <a:rPr lang="en-US" i="1" dirty="0" smtClean="0"/>
                  <a:t>    vs.   </a:t>
                </a:r>
                <a:r>
                  <a:rPr lang="en-US" dirty="0" smtClean="0"/>
                  <a:t>A simple constant color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537" y="2940754"/>
            <a:ext cx="8346621" cy="185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290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in 2D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Everything is flat!</a:t>
            </a:r>
          </a:p>
          <a:p>
            <a:r>
              <a:rPr lang="en-US" dirty="0" smtClean="0"/>
              <a:t>Texture mapping:</a:t>
            </a:r>
          </a:p>
          <a:p>
            <a:pPr lvl="1"/>
            <a:r>
              <a:rPr lang="en-US" dirty="0" smtClean="0"/>
              <a:t>Given a pixel position: what </a:t>
            </a:r>
            <a:r>
              <a:rPr lang="en-US" b="1" dirty="0">
                <a:solidFill>
                  <a:srgbClr val="FF0000"/>
                </a:solidFill>
              </a:rPr>
              <a:t>value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to use to represent an object’s </a:t>
            </a:r>
            <a:r>
              <a:rPr lang="en-US" b="1" dirty="0" smtClean="0">
                <a:solidFill>
                  <a:srgbClr val="FF0000"/>
                </a:solidFill>
              </a:rPr>
              <a:t>attribute</a:t>
            </a:r>
          </a:p>
          <a:p>
            <a:r>
              <a:rPr lang="en-US" dirty="0" smtClean="0"/>
              <a:t>Color texture mapping: 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b="1" dirty="0" smtClean="0">
                <a:solidFill>
                  <a:srgbClr val="FF0000"/>
                </a:solidFill>
              </a:rPr>
              <a:t>color</a:t>
            </a:r>
            <a:r>
              <a:rPr lang="en-US" b="1" dirty="0" smtClean="0"/>
              <a:t> </a:t>
            </a:r>
            <a:r>
              <a:rPr lang="en-US" dirty="0" smtClean="0"/>
              <a:t>to use to represent an object’s </a:t>
            </a:r>
            <a:r>
              <a:rPr lang="en-US" b="1" dirty="0" smtClean="0">
                <a:solidFill>
                  <a:srgbClr val="FF0000"/>
                </a:solidFill>
              </a:rPr>
              <a:t>appearance </a:t>
            </a:r>
            <a:r>
              <a:rPr lang="en-US" dirty="0" smtClean="0">
                <a:solidFill>
                  <a:srgbClr val="FF0000"/>
                </a:solidFill>
              </a:rPr>
              <a:t>(material property)</a:t>
            </a:r>
          </a:p>
          <a:p>
            <a:pPr lvl="1"/>
            <a:r>
              <a:rPr lang="en-US" dirty="0" smtClean="0"/>
              <a:t>Implementation: read 4 floats, pretend is RGBA, use a color for object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Normal texture mapping:</a:t>
            </a:r>
          </a:p>
          <a:p>
            <a:pPr lvl="1"/>
            <a:r>
              <a:rPr lang="en-US" dirty="0" smtClean="0"/>
              <a:t>What </a:t>
            </a:r>
            <a:r>
              <a:rPr lang="en-US" b="1" dirty="0" smtClean="0">
                <a:solidFill>
                  <a:srgbClr val="FF0000"/>
                </a:solidFill>
              </a:rPr>
              <a:t>normal vector </a:t>
            </a:r>
            <a:r>
              <a:rPr lang="en-US" dirty="0" smtClean="0"/>
              <a:t>to use to represent an object’s </a:t>
            </a:r>
            <a:r>
              <a:rPr lang="en-US" b="1" dirty="0" smtClean="0">
                <a:solidFill>
                  <a:srgbClr val="FF0000"/>
                </a:solidFill>
              </a:rPr>
              <a:t>geometric contour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Implementation: read </a:t>
            </a:r>
            <a:r>
              <a:rPr lang="en-US" dirty="0" smtClean="0"/>
              <a:t>3 </a:t>
            </a:r>
            <a:r>
              <a:rPr lang="en-US" dirty="0"/>
              <a:t>floats, pretend is </a:t>
            </a:r>
            <a:r>
              <a:rPr lang="en-US" dirty="0" smtClean="0"/>
              <a:t>XYZ of object surface normal!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2838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402" y="543349"/>
            <a:ext cx="6287427" cy="5497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 Normal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texture maps!</a:t>
            </a:r>
          </a:p>
          <a:p>
            <a:r>
              <a:rPr lang="en-US" dirty="0" smtClean="0"/>
              <a:t>A Color Map</a:t>
            </a:r>
          </a:p>
          <a:p>
            <a:pPr lvl="1"/>
            <a:r>
              <a:rPr lang="en-US" dirty="0" smtClean="0"/>
              <a:t>Worked with this!</a:t>
            </a:r>
          </a:p>
          <a:p>
            <a:r>
              <a:rPr lang="en-US" dirty="0" smtClean="0"/>
              <a:t>A Normal Texture Map</a:t>
            </a:r>
          </a:p>
          <a:p>
            <a:pPr lvl="1"/>
            <a:r>
              <a:rPr lang="en-US" dirty="0" smtClean="0"/>
              <a:t>Drawn explicitly by artists</a:t>
            </a:r>
          </a:p>
          <a:p>
            <a:pPr lvl="1"/>
            <a:r>
              <a:rPr lang="en-US" dirty="0" smtClean="0"/>
              <a:t>Computed/Approximated: e.g., 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://cpetry.github.io/NormalMap-Online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03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normal elements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24" y="2977530"/>
            <a:ext cx="6312480" cy="259199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79752" y="926966"/>
            <a:ext cx="49769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78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… </m:t>
                    </m:r>
                  </m:oMath>
                </a14:m>
                <a:r>
                  <a:rPr lang="en-US" dirty="0" smtClean="0"/>
                  <a:t>Normal map: 3 floats texel  T = (x, y, z)</a:t>
                </a:r>
              </a:p>
              <a:p>
                <a:pPr lvl="1"/>
                <a:r>
                  <a:rPr lang="en-US" dirty="0" smtClean="0"/>
                  <a:t>Each is normalized range (0 to 1)</a:t>
                </a:r>
              </a:p>
              <a:p>
                <a:pPr lvl="1"/>
                <a:r>
                  <a:rPr lang="en-US" dirty="0" smtClean="0"/>
                  <a:t>Transform into -1 to +1: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US" dirty="0" smtClean="0"/>
                  <a:t> = 2 * [ T – (0.5, 0.5, 0.5) ]</a:t>
                </a:r>
              </a:p>
              <a:p>
                <a:pPr lvl="1"/>
                <a:r>
                  <a:rPr lang="en-US" dirty="0"/>
                  <a:t>Know how to sample a texture based on UV values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computed using light source and fragment positions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: this is the </a:t>
                </a:r>
              </a:p>
              <a:p>
                <a:pPr lvl="1"/>
                <a:r>
                  <a:rPr lang="en-US" dirty="0" smtClean="0"/>
                  <a:t>Diffuse computation </a:t>
                </a:r>
              </a:p>
              <a:p>
                <a:pPr lvl="1"/>
                <a:r>
                  <a:rPr lang="en-US" dirty="0"/>
                  <a:t>Diffuse </a:t>
                </a:r>
                <a:r>
                  <a:rPr lang="en-US" dirty="0" smtClean="0"/>
                  <a:t>term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1427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8.4: Normal Maps and </a:t>
            </a:r>
            <a:r>
              <a:rPr lang="en-US" dirty="0" err="1" smtClean="0"/>
              <a:t>Illum</a:t>
            </a:r>
            <a:r>
              <a:rPr lang="en-US" dirty="0" smtClean="0"/>
              <a:t> Shaders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318" y="1987889"/>
            <a:ext cx="5811919" cy="418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870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8.4: Goals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To understand and work with normal maps</a:t>
                </a:r>
              </a:p>
              <a:p>
                <a:pPr lvl="0"/>
                <a:r>
                  <a:rPr lang="en-US" dirty="0"/>
                  <a:t>To implement normal maps as textures in the game engine</a:t>
                </a:r>
              </a:p>
              <a:p>
                <a:pPr lvl="0"/>
                <a:r>
                  <a:rPr lang="en-US" dirty="0"/>
                  <a:t>To implement GLSL shaders that support diffuse component illumination</a:t>
                </a:r>
              </a:p>
              <a:p>
                <a:pPr lvl="0"/>
                <a:r>
                  <a:rPr lang="en-US" dirty="0"/>
                  <a:t>To examine the diffuse component illumination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5808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8.4: Normal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4"/>
            <a:endParaRPr lang="en-US" dirty="0"/>
          </a:p>
          <a:p>
            <a:r>
              <a:rPr lang="en-US" dirty="0" smtClean="0"/>
              <a:t>Drawn by artist: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Generated on-line (</a:t>
            </a:r>
            <a:r>
              <a:rPr lang="en-US" dirty="0">
                <a:hlinkClick r:id="rId2"/>
              </a:rPr>
              <a:t>http://cpetry.github.io/NormalMap-Online/</a:t>
            </a:r>
            <a:r>
              <a:rPr lang="en-US" dirty="0"/>
              <a:t> 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78" y="622668"/>
            <a:ext cx="2813690" cy="28136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187" y="622668"/>
            <a:ext cx="2813690" cy="28136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28" y="4343086"/>
            <a:ext cx="4134357" cy="20671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851" y="4343464"/>
            <a:ext cx="4133601" cy="2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36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i="1" dirty="0" smtClean="0"/>
              <a:t>LMB</a:t>
            </a:r>
            <a:r>
              <a:rPr lang="en-US" b="1" dirty="0" smtClean="0"/>
              <a:t>:</a:t>
            </a:r>
            <a:r>
              <a:rPr lang="en-US" dirty="0" smtClean="0"/>
              <a:t> Increases</a:t>
            </a:r>
            <a:br>
              <a:rPr lang="en-US" dirty="0" smtClean="0"/>
            </a:br>
            <a:r>
              <a:rPr lang="en-US" dirty="0" smtClean="0"/>
              <a:t>global </a:t>
            </a:r>
            <a:r>
              <a:rPr lang="en-US" dirty="0"/>
              <a:t>red ambient</a:t>
            </a:r>
          </a:p>
          <a:p>
            <a:pPr lvl="0"/>
            <a:endParaRPr lang="en-US" b="1" i="1" dirty="0" smtClean="0"/>
          </a:p>
          <a:p>
            <a:pPr lvl="0"/>
            <a:r>
              <a:rPr lang="en-US" b="1" i="1" dirty="0" smtClean="0"/>
              <a:t>MMB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/>
              <a:t>Decreases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global </a:t>
            </a:r>
            <a:r>
              <a:rPr lang="en-US" dirty="0"/>
              <a:t>red ambient</a:t>
            </a:r>
          </a:p>
          <a:p>
            <a:pPr lvl="0"/>
            <a:endParaRPr lang="en-US" b="1" i="1" dirty="0" smtClean="0"/>
          </a:p>
          <a:p>
            <a:pPr lvl="0"/>
            <a:r>
              <a:rPr lang="en-US" b="1" i="1" dirty="0" smtClean="0"/>
              <a:t>Left/right </a:t>
            </a:r>
            <a:r>
              <a:rPr lang="en-US" b="1" i="1" dirty="0"/>
              <a:t>arrow keys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Decrease/increase </a:t>
            </a:r>
            <a:br>
              <a:rPr lang="en-US" dirty="0" smtClean="0"/>
            </a:br>
            <a:r>
              <a:rPr lang="en-US" dirty="0" smtClean="0"/>
              <a:t>global </a:t>
            </a:r>
            <a:r>
              <a:rPr lang="en-US" dirty="0"/>
              <a:t>ambient intensity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8.1: Global Ambient Project</a:t>
            </a:r>
            <a:endParaRPr lang="en-US" dirty="0"/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18150" y="1647496"/>
            <a:ext cx="64515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3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GLSL shader: </a:t>
            </a:r>
            <a:r>
              <a:rPr lang="en-US" dirty="0" smtClean="0"/>
              <a:t>to sample Normal and Color texture maps</a:t>
            </a:r>
          </a:p>
          <a:p>
            <a:r>
              <a:rPr lang="en-US" b="1" dirty="0" err="1" smtClean="0"/>
              <a:t>IllumShader</a:t>
            </a:r>
            <a:r>
              <a:rPr lang="en-US" b="1" dirty="0" smtClean="0"/>
              <a:t>: </a:t>
            </a:r>
            <a:r>
              <a:rPr lang="en-US" dirty="0" smtClean="0"/>
              <a:t>to pass in the appropriate info</a:t>
            </a:r>
          </a:p>
          <a:p>
            <a:pPr lvl="1"/>
            <a:r>
              <a:rPr lang="en-US" b="1" dirty="0" err="1" smtClean="0"/>
              <a:t>TextureShader</a:t>
            </a:r>
            <a:r>
              <a:rPr lang="en-US" dirty="0" smtClean="0"/>
              <a:t>: updated to work with 2 texture maps simultaneously </a:t>
            </a:r>
          </a:p>
          <a:p>
            <a:r>
              <a:rPr lang="en-US" b="1" dirty="0" err="1" smtClean="0"/>
              <a:t>IllumRenderable</a:t>
            </a:r>
            <a:r>
              <a:rPr lang="en-US" b="1" dirty="0" smtClean="0"/>
              <a:t>: </a:t>
            </a:r>
            <a:r>
              <a:rPr lang="en-US" dirty="0" smtClean="0"/>
              <a:t>to support man instances of </a:t>
            </a:r>
            <a:r>
              <a:rPr lang="en-US" dirty="0"/>
              <a:t>R</a:t>
            </a:r>
            <a:r>
              <a:rPr lang="en-US" dirty="0" smtClean="0"/>
              <a:t>enderable objects</a:t>
            </a:r>
          </a:p>
          <a:p>
            <a:r>
              <a:rPr lang="en-US" b="1" dirty="0" smtClean="0"/>
              <a:t>Engine </a:t>
            </a:r>
            <a:r>
              <a:rPr lang="en-US" dirty="0" smtClean="0"/>
              <a:t>update: </a:t>
            </a:r>
          </a:p>
          <a:p>
            <a:pPr lvl="1"/>
            <a:r>
              <a:rPr lang="en-US" b="1" dirty="0" err="1" smtClean="0"/>
              <a:t>DefaultResource</a:t>
            </a:r>
            <a:r>
              <a:rPr lang="en-US" dirty="0" smtClean="0"/>
              <a:t>: define new instance of </a:t>
            </a:r>
            <a:r>
              <a:rPr lang="en-US" dirty="0" err="1" smtClean="0"/>
              <a:t>IllumShader</a:t>
            </a:r>
            <a:endParaRPr lang="en-US" dirty="0" smtClean="0"/>
          </a:p>
          <a:p>
            <a:pPr lvl="1"/>
            <a:r>
              <a:rPr lang="en-US" b="1" dirty="0" smtClean="0"/>
              <a:t>Texture: </a:t>
            </a:r>
            <a:r>
              <a:rPr lang="en-US" dirty="0" smtClean="0"/>
              <a:t>support work with 2 texture maps simultaneously</a:t>
            </a:r>
          </a:p>
          <a:p>
            <a:r>
              <a:rPr lang="en-US" b="1" dirty="0" smtClean="0"/>
              <a:t>Testing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41474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GLSL Illumination Shader: </a:t>
            </a:r>
            <a:r>
              <a:rPr lang="en-US" dirty="0" err="1" smtClean="0"/>
              <a:t>IllumFS.glsl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 new sampler2D (for normal map):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922" y="2459243"/>
            <a:ext cx="6953250" cy="239077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995921" y="3259777"/>
            <a:ext cx="4800747" cy="335790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7215625" y="2324306"/>
            <a:ext cx="2029590" cy="63343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err="1" smtClean="0"/>
              <a:t>IllumFS.glsl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1124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IllumFS.glsl</a:t>
            </a:r>
            <a:r>
              <a:rPr lang="en-US" dirty="0" smtClean="0"/>
              <a:t>: </a:t>
            </a:r>
            <a:r>
              <a:rPr lang="en-US" dirty="0" err="1" smtClean="0"/>
              <a:t>LightEffect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40"/>
          <a:stretch/>
        </p:blipFill>
        <p:spPr>
          <a:xfrm>
            <a:off x="557893" y="1369682"/>
            <a:ext cx="8724900" cy="5488318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660174" y="1517448"/>
            <a:ext cx="1615935" cy="443973"/>
          </a:xfrm>
          <a:prstGeom prst="wedgeRoundRectCallout">
            <a:avLst>
              <a:gd name="adj1" fmla="val -65142"/>
              <a:gd name="adj2" fmla="val -5181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New parameter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74473" y="1320935"/>
            <a:ext cx="902524" cy="300047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5468141" y="5465228"/>
            <a:ext cx="2013314" cy="443973"/>
          </a:xfrm>
          <a:prstGeom prst="wedgeRoundRectCallout">
            <a:avLst>
              <a:gd name="adj1" fmla="val -68487"/>
              <a:gd name="adj2" fmla="val 24418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Diffuse computation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81392" y="5404511"/>
            <a:ext cx="3724998" cy="504690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7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illumFS.glsl</a:t>
            </a:r>
            <a:r>
              <a:rPr lang="en-US" dirty="0" smtClean="0"/>
              <a:t>::main() sample of Normal Texture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79" y="1846331"/>
            <a:ext cx="10515600" cy="4107518"/>
          </a:xfrm>
        </p:spPr>
      </p:pic>
      <p:sp>
        <p:nvSpPr>
          <p:cNvPr id="7" name="Rounded Rectangular Callout 6"/>
          <p:cNvSpPr/>
          <p:nvPr/>
        </p:nvSpPr>
        <p:spPr>
          <a:xfrm>
            <a:off x="6505757" y="2596461"/>
            <a:ext cx="2703093" cy="451539"/>
          </a:xfrm>
          <a:prstGeom prst="wedgeRoundRectCallout">
            <a:avLst>
              <a:gd name="adj1" fmla="val -59610"/>
              <a:gd name="adj2" fmla="val -5457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Read from normal map using same UV as color texture map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89561" y="2213840"/>
            <a:ext cx="5162081" cy="503420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089561" y="2872902"/>
            <a:ext cx="3553775" cy="927369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4900095" y="3346591"/>
            <a:ext cx="2703093" cy="451539"/>
          </a:xfrm>
          <a:prstGeom prst="wedgeRoundRectCallout">
            <a:avLst>
              <a:gd name="adj1" fmla="val -59610"/>
              <a:gd name="adj2" fmla="val -5457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May need to flip y-direction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253638" y="5104302"/>
            <a:ext cx="4049885" cy="258882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/>
          <p:cNvSpPr/>
          <p:nvPr/>
        </p:nvSpPr>
        <p:spPr>
          <a:xfrm>
            <a:off x="6368971" y="4650220"/>
            <a:ext cx="3086313" cy="451539"/>
          </a:xfrm>
          <a:prstGeom prst="wedgeRoundRectCallout">
            <a:avLst>
              <a:gd name="adj1" fmla="val -60871"/>
              <a:gd name="adj2" fmla="val 40217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Use in </a:t>
            </a:r>
            <a:r>
              <a:rPr lang="en-US" sz="1600" dirty="0" err="1" smtClean="0">
                <a:solidFill>
                  <a:schemeClr val="tx1"/>
                </a:solidFill>
              </a:rPr>
              <a:t>LightEffect</a:t>
            </a:r>
            <a:r>
              <a:rPr lang="en-US" sz="1600" dirty="0" smtClean="0">
                <a:solidFill>
                  <a:schemeClr val="tx1"/>
                </a:solidFill>
              </a:rPr>
              <a:t>() computation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84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IllumShader.glsl</a:t>
            </a:r>
            <a:r>
              <a:rPr lang="en-US" dirty="0" smtClean="0"/>
              <a:t>: conduit to the </a:t>
            </a:r>
            <a:r>
              <a:rPr lang="en-US" dirty="0" err="1" smtClean="0"/>
              <a:t>NormalMap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21" y="1762936"/>
            <a:ext cx="10439400" cy="2190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44" y="4088623"/>
            <a:ext cx="7953375" cy="248602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8605716" y="4182895"/>
            <a:ext cx="3417671" cy="1038900"/>
          </a:xfrm>
          <a:prstGeom prst="wedgeRoundRectCallout">
            <a:avLst>
              <a:gd name="adj1" fmla="val -56297"/>
              <a:gd name="adj2" fmla="val 7361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Texture unit 1: used for norma</a:t>
            </a:r>
            <a:r>
              <a:rPr lang="en-US" sz="1600" dirty="0">
                <a:solidFill>
                  <a:schemeClr val="tx1"/>
                </a:solidFill>
              </a:rPr>
              <a:t>l</a:t>
            </a:r>
            <a:r>
              <a:rPr lang="en-US" sz="1600" dirty="0" smtClean="0">
                <a:solidFill>
                  <a:schemeClr val="tx1"/>
                </a:solidFill>
              </a:rPr>
              <a:t> map. GLSL: can have many units active at the same time (e.g., 32 units active at the same time!)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93262" y="5311302"/>
            <a:ext cx="7198466" cy="364787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9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338769"/>
            <a:ext cx="11106150" cy="285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TextureShader</a:t>
            </a:r>
            <a:r>
              <a:rPr lang="en-US" dirty="0" smtClean="0"/>
              <a:t>: modification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98" y="4279325"/>
            <a:ext cx="9324975" cy="2381250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8683537" y="4001311"/>
            <a:ext cx="3151781" cy="1038900"/>
          </a:xfrm>
          <a:prstGeom prst="wedgeRoundRectCallout">
            <a:avLst>
              <a:gd name="adj1" fmla="val -36338"/>
              <a:gd name="adj2" fmla="val 33036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Texture unit 0: was implicit when working with only one texture map (no need to reference to set)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25598" y="2264099"/>
            <a:ext cx="8916717" cy="503420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33857" y="6166588"/>
            <a:ext cx="7062280" cy="300683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77998" y="3190672"/>
            <a:ext cx="7934224" cy="3026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6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IllumRenderable</a:t>
            </a:r>
            <a:r>
              <a:rPr lang="en-US" dirty="0" smtClean="0"/>
              <a:t>: for Renderable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70" y="1825625"/>
            <a:ext cx="9829800" cy="278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145" y="4950264"/>
            <a:ext cx="8239125" cy="141922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67104" y="2846961"/>
            <a:ext cx="4030190" cy="525293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574891" y="5191328"/>
            <a:ext cx="5544462" cy="28858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9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gEngine</a:t>
            </a:r>
            <a:r>
              <a:rPr lang="en-US" dirty="0" smtClean="0"/>
              <a:t>: </a:t>
            </a:r>
            <a:r>
              <a:rPr lang="en-US" dirty="0" err="1" smtClean="0"/>
              <a:t>DefualtResources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the GLSL shader</a:t>
            </a:r>
          </a:p>
          <a:p>
            <a:pPr lvl="1"/>
            <a:r>
              <a:rPr lang="en-US" dirty="0" smtClean="0"/>
              <a:t>With </a:t>
            </a:r>
            <a:r>
              <a:rPr lang="en-US" dirty="0" err="1" smtClean="0"/>
              <a:t>kTextureVS</a:t>
            </a:r>
            <a:r>
              <a:rPr lang="en-US" dirty="0" smtClean="0"/>
              <a:t>: why?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10" y="2909336"/>
            <a:ext cx="9563100" cy="264795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078893" y="5175742"/>
            <a:ext cx="3466106" cy="326755"/>
          </a:xfrm>
          <a:prstGeom prst="wedgeRoundRectCallout">
            <a:avLst>
              <a:gd name="adj1" fmla="val -31651"/>
              <a:gd name="adj2" fmla="val -107783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Again! Using </a:t>
            </a:r>
            <a:r>
              <a:rPr lang="en-US" sz="1600" dirty="0" err="1" smtClean="0">
                <a:solidFill>
                  <a:schemeClr val="tx1"/>
                </a:solidFill>
              </a:rPr>
              <a:t>kTextureVS</a:t>
            </a:r>
            <a:r>
              <a:rPr lang="en-US" sz="1600" dirty="0" smtClean="0">
                <a:solidFill>
                  <a:schemeClr val="tx1"/>
                </a:solidFill>
              </a:rPr>
              <a:t> vertex shader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41591" y="4773197"/>
            <a:ext cx="5615594" cy="3026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7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DefaultResource</a:t>
            </a:r>
            <a:r>
              <a:rPr lang="en-US" dirty="0" smtClean="0"/>
              <a:t> get/</a:t>
            </a:r>
            <a:r>
              <a:rPr lang="en-US" dirty="0" err="1" smtClean="0"/>
              <a:t>init</a:t>
            </a:r>
            <a:r>
              <a:rPr lang="en-US" dirty="0" smtClean="0"/>
              <a:t>/cleanup 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22" y="1500610"/>
            <a:ext cx="10467975" cy="2390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786" y="3782824"/>
            <a:ext cx="5724525" cy="27051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6437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8.1: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experience the effects of ambient lighting </a:t>
            </a:r>
          </a:p>
          <a:p>
            <a:r>
              <a:rPr lang="en-US" dirty="0" smtClean="0"/>
              <a:t>understand </a:t>
            </a:r>
            <a:r>
              <a:rPr lang="en-US" dirty="0"/>
              <a:t>how to implement a simple global ambient across a scene</a:t>
            </a:r>
          </a:p>
          <a:p>
            <a:r>
              <a:rPr lang="en-US" dirty="0" err="1" smtClean="0"/>
              <a:t>refamiliarize</a:t>
            </a:r>
            <a:r>
              <a:rPr lang="en-US" dirty="0" smtClean="0"/>
              <a:t> with </a:t>
            </a:r>
            <a:r>
              <a:rPr lang="en-US" dirty="0"/>
              <a:t>the Shader/Renderable pair structure to interface to GLSL shaders and the game engine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4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our GLSL Shader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CPU to VS: transform to NDC</a:t>
            </a:r>
          </a:p>
          <a:p>
            <a:pPr lvl="2"/>
            <a:r>
              <a:rPr lang="en-US" dirty="0" smtClean="0"/>
              <a:t>Vertex and Texture coordinates</a:t>
            </a:r>
          </a:p>
          <a:p>
            <a:pPr lvl="2"/>
            <a:r>
              <a:rPr lang="en-US" dirty="0" smtClean="0"/>
              <a:t>Model + </a:t>
            </a:r>
            <a:r>
              <a:rPr lang="en-US" dirty="0" err="1" smtClean="0"/>
              <a:t>ViewProject</a:t>
            </a:r>
            <a:r>
              <a:rPr lang="en-US" dirty="0" smtClean="0"/>
              <a:t> </a:t>
            </a:r>
            <a:r>
              <a:rPr lang="en-US" dirty="0" err="1" smtClean="0"/>
              <a:t>Xforms</a:t>
            </a:r>
            <a:endParaRPr lang="en-US" dirty="0" smtClean="0"/>
          </a:p>
          <a:p>
            <a:r>
              <a:rPr lang="en-US" dirty="0" smtClean="0"/>
              <a:t>CPU to FS: compute pixel colors</a:t>
            </a:r>
          </a:p>
          <a:p>
            <a:pPr lvl="2"/>
            <a:r>
              <a:rPr lang="en-US" dirty="0" smtClean="0"/>
              <a:t>Pixel Color + texture sampler</a:t>
            </a:r>
          </a:p>
          <a:p>
            <a:r>
              <a:rPr lang="en-US" dirty="0" smtClean="0"/>
              <a:t>VS to FS </a:t>
            </a:r>
          </a:p>
          <a:p>
            <a:pPr lvl="2"/>
            <a:r>
              <a:rPr lang="en-US" dirty="0"/>
              <a:t>What is “</a:t>
            </a:r>
            <a:r>
              <a:rPr lang="en-US" b="1" dirty="0"/>
              <a:t>varying</a:t>
            </a:r>
            <a:r>
              <a:rPr lang="en-US" dirty="0"/>
              <a:t>”?</a:t>
            </a:r>
          </a:p>
          <a:p>
            <a:pPr lvl="2"/>
            <a:r>
              <a:rPr lang="en-US" dirty="0" err="1" smtClean="0"/>
              <a:t>gl_Position</a:t>
            </a:r>
            <a:r>
              <a:rPr lang="en-US" dirty="0" smtClean="0"/>
              <a:t> + </a:t>
            </a:r>
            <a:r>
              <a:rPr lang="en-US" dirty="0" err="1" smtClean="0"/>
              <a:t>vTexCoord</a:t>
            </a:r>
            <a:endParaRPr lang="en-US" dirty="0" smtClean="0"/>
          </a:p>
          <a:p>
            <a:r>
              <a:rPr lang="en-US" dirty="0" smtClean="0"/>
              <a:t>Shader hierarchy</a:t>
            </a:r>
          </a:p>
          <a:p>
            <a:pPr lvl="2"/>
            <a:r>
              <a:rPr lang="en-US" dirty="0" smtClean="0"/>
              <a:t>Interface (pass information) to GLSL</a:t>
            </a:r>
          </a:p>
          <a:p>
            <a:r>
              <a:rPr lang="en-US" dirty="0" smtClean="0"/>
              <a:t>Renderable hierarchy</a:t>
            </a:r>
          </a:p>
          <a:p>
            <a:pPr lvl="2"/>
            <a:r>
              <a:rPr lang="en-US" dirty="0" smtClean="0"/>
              <a:t>Allows game programmer to associate per-instance parameters 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xform</a:t>
            </a:r>
            <a:r>
              <a:rPr lang="en-US" dirty="0" smtClean="0"/>
              <a:t>, texture, sprite info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176"/>
          <a:stretch/>
        </p:blipFill>
        <p:spPr>
          <a:xfrm>
            <a:off x="5904346" y="1320924"/>
            <a:ext cx="5738539" cy="412080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26930" y="2734596"/>
            <a:ext cx="5177416" cy="643934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0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Shaders: </a:t>
            </a:r>
            <a:r>
              <a:rPr lang="en-US" dirty="0" err="1" smtClean="0"/>
              <a:t>SimpleFS</a:t>
            </a:r>
            <a:r>
              <a:rPr lang="en-US" dirty="0" smtClean="0"/>
              <a:t>/</a:t>
            </a:r>
            <a:r>
              <a:rPr lang="en-US" dirty="0" err="1" smtClean="0"/>
              <a:t>TextureFS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Separate intensity and color (for convenience)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2099"/>
          <a:stretch/>
        </p:blipFill>
        <p:spPr>
          <a:xfrm>
            <a:off x="85663" y="2232562"/>
            <a:ext cx="7721713" cy="1568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883" y="3663404"/>
            <a:ext cx="8324850" cy="336232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9320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2241</TotalTime>
  <Words>1562</Words>
  <Application>Microsoft Office PowerPoint</Application>
  <PresentationFormat>Widescreen</PresentationFormat>
  <Paragraphs>357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Wingdings</vt:lpstr>
      <vt:lpstr>Office Theme</vt:lpstr>
      <vt:lpstr>Chapter 8</vt:lpstr>
      <vt:lpstr>This Chapter</vt:lpstr>
      <vt:lpstr>Illumination Model</vt:lpstr>
      <vt:lpstr>Pathway of learning</vt:lpstr>
      <vt:lpstr>Ambient Light</vt:lpstr>
      <vt:lpstr>8.1: Global Ambient Project</vt:lpstr>
      <vt:lpstr>8.1: Goals</vt:lpstr>
      <vt:lpstr>Review our GLSL Shader implementation</vt:lpstr>
      <vt:lpstr>Fragment Shaders: SimpleFS/TextureFS</vt:lpstr>
      <vt:lpstr>SimpleShader: to pass global intensity/color</vt:lpstr>
      <vt:lpstr>Engine component modifications</vt:lpstr>
      <vt:lpstr>Testing</vt:lpstr>
      <vt:lpstr>Observations</vt:lpstr>
      <vt:lpstr>Light Source: Source of energy!</vt:lpstr>
      <vt:lpstr>Point Light</vt:lpstr>
      <vt:lpstr>Parameters of a light:</vt:lpstr>
      <vt:lpstr>Implementation of light</vt:lpstr>
      <vt:lpstr>8.2: Simple Light Shader Project</vt:lpstr>
      <vt:lpstr>8.2: Goals</vt:lpstr>
      <vt:lpstr>GLSL Fragment Shader: LightFS</vt:lpstr>
      <vt:lpstr>LightFS: the main()</vt:lpstr>
      <vt:lpstr>Define the Light object</vt:lpstr>
      <vt:lpstr>LightShader.js</vt:lpstr>
      <vt:lpstr>LightShader.activateShader</vt:lpstr>
      <vt:lpstr>LightRenderable: for Game Programmer </vt:lpstr>
      <vt:lpstr>LightRenderable: draw and setLight</vt:lpstr>
      <vt:lpstr>DefaultResources.js: default LightShader</vt:lpstr>
      <vt:lpstr>Pixel Space!! (From WC)</vt:lpstr>
      <vt:lpstr>Computation in Pixel Space!</vt:lpstr>
      <vt:lpstr>Camera_Xform.js: transform support</vt:lpstr>
      <vt:lpstr>Objects in MyGame … </vt:lpstr>
      <vt:lpstr>Testing the light with MyGme</vt:lpstr>
      <vt:lpstr>Observe:</vt:lpstr>
      <vt:lpstr>More observation</vt:lpstr>
      <vt:lpstr>Multiple Light Sources</vt:lpstr>
      <vt:lpstr>Compare to a light bulb:</vt:lpstr>
      <vt:lpstr>8.3: Multiple Lights Project</vt:lpstr>
      <vt:lpstr>8.3: Goals</vt:lpstr>
      <vt:lpstr>LightFS.glsl: Array support!</vt:lpstr>
      <vt:lpstr>Compute lightEffect</vt:lpstr>
      <vt:lpstr>LightFS: The Light Fragment Shader</vt:lpstr>
      <vt:lpstr>Light.js: with cut-offs</vt:lpstr>
      <vt:lpstr>LightSet</vt:lpstr>
      <vt:lpstr>ShaderLightAtIndex</vt:lpstr>
      <vt:lpstr>ShaderLightAtIndex.loadtoShader</vt:lpstr>
      <vt:lpstr>LightShader.js</vt:lpstr>
      <vt:lpstr>LightShader.activateShader</vt:lpstr>
      <vt:lpstr>LightRenderable</vt:lpstr>
      <vt:lpstr>Observation:</vt:lpstr>
      <vt:lpstr>2D World: Objects (images) without contour!</vt:lpstr>
      <vt:lpstr>Diffuse Reflection </vt:lpstr>
      <vt:lpstr>Diffuse vs constant color</vt:lpstr>
      <vt:lpstr>Implementation in 2D world</vt:lpstr>
      <vt:lpstr>Working with a Normal Map</vt:lpstr>
      <vt:lpstr>Surface normal elements</vt:lpstr>
      <vt:lpstr>Details</vt:lpstr>
      <vt:lpstr>8.4: Normal Maps and Illum Shaders Project</vt:lpstr>
      <vt:lpstr>8.4: Goals</vt:lpstr>
      <vt:lpstr>8.4: Normal maps</vt:lpstr>
      <vt:lpstr>Implementation overview</vt:lpstr>
      <vt:lpstr>GLSL Illumination Shader: IllumFS.glsl</vt:lpstr>
      <vt:lpstr>IllumFS.glsl: LightEffect</vt:lpstr>
      <vt:lpstr>illumFS.glsl::main() sample of Normal Texture</vt:lpstr>
      <vt:lpstr>IllumShader.glsl: conduit to the NormalMap</vt:lpstr>
      <vt:lpstr>TextureShader: modification </vt:lpstr>
      <vt:lpstr>IllumRenderable: for Renderable objects</vt:lpstr>
      <vt:lpstr>gEngine: DefualtResources</vt:lpstr>
      <vt:lpstr>DefaultResource get/init/cleanup …</vt:lpstr>
    </vt:vector>
  </TitlesOfParts>
  <Company>UWB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Sung</dc:creator>
  <cp:lastModifiedBy>Admin Kelvin Sung</cp:lastModifiedBy>
  <cp:revision>1245</cp:revision>
  <dcterms:created xsi:type="dcterms:W3CDTF">2015-10-15T20:24:08Z</dcterms:created>
  <dcterms:modified xsi:type="dcterms:W3CDTF">2016-07-25T12:25:48Z</dcterms:modified>
</cp:coreProperties>
</file>